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61"/>
  </p:notesMasterIdLst>
  <p:sldIdLst>
    <p:sldId id="278" r:id="rId2"/>
    <p:sldId id="279" r:id="rId3"/>
    <p:sldId id="346" r:id="rId4"/>
    <p:sldId id="280" r:id="rId5"/>
    <p:sldId id="308" r:id="rId6"/>
    <p:sldId id="281" r:id="rId7"/>
    <p:sldId id="351" r:id="rId8"/>
    <p:sldId id="294" r:id="rId9"/>
    <p:sldId id="296" r:id="rId10"/>
    <p:sldId id="298" r:id="rId11"/>
    <p:sldId id="297" r:id="rId12"/>
    <p:sldId id="299" r:id="rId13"/>
    <p:sldId id="300" r:id="rId14"/>
    <p:sldId id="310" r:id="rId15"/>
    <p:sldId id="301" r:id="rId16"/>
    <p:sldId id="302" r:id="rId17"/>
    <p:sldId id="284" r:id="rId18"/>
    <p:sldId id="303" r:id="rId19"/>
    <p:sldId id="304" r:id="rId20"/>
    <p:sldId id="305" r:id="rId21"/>
    <p:sldId id="306" r:id="rId22"/>
    <p:sldId id="311" r:id="rId23"/>
    <p:sldId id="312" r:id="rId24"/>
    <p:sldId id="313" r:id="rId25"/>
    <p:sldId id="314" r:id="rId26"/>
    <p:sldId id="315" r:id="rId27"/>
    <p:sldId id="316" r:id="rId28"/>
    <p:sldId id="317" r:id="rId29"/>
    <p:sldId id="318" r:id="rId30"/>
    <p:sldId id="319" r:id="rId31"/>
    <p:sldId id="320" r:id="rId32"/>
    <p:sldId id="321" r:id="rId33"/>
    <p:sldId id="322" r:id="rId34"/>
    <p:sldId id="324" r:id="rId35"/>
    <p:sldId id="325" r:id="rId36"/>
    <p:sldId id="326" r:id="rId37"/>
    <p:sldId id="327" r:id="rId38"/>
    <p:sldId id="328" r:id="rId39"/>
    <p:sldId id="329" r:id="rId40"/>
    <p:sldId id="330" r:id="rId41"/>
    <p:sldId id="331" r:id="rId42"/>
    <p:sldId id="332" r:id="rId43"/>
    <p:sldId id="333" r:id="rId44"/>
    <p:sldId id="334" r:id="rId45"/>
    <p:sldId id="335" r:id="rId46"/>
    <p:sldId id="336" r:id="rId47"/>
    <p:sldId id="337" r:id="rId48"/>
    <p:sldId id="338" r:id="rId49"/>
    <p:sldId id="339" r:id="rId50"/>
    <p:sldId id="340" r:id="rId51"/>
    <p:sldId id="352" r:id="rId52"/>
    <p:sldId id="343" r:id="rId53"/>
    <p:sldId id="345" r:id="rId54"/>
    <p:sldId id="309" r:id="rId55"/>
    <p:sldId id="348" r:id="rId56"/>
    <p:sldId id="349" r:id="rId57"/>
    <p:sldId id="350" r:id="rId58"/>
    <p:sldId id="292" r:id="rId59"/>
    <p:sldId id="293" r:id="rId60"/>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649" autoAdjust="0"/>
    <p:restoredTop sz="88369" autoAdjust="0"/>
  </p:normalViewPr>
  <p:slideViewPr>
    <p:cSldViewPr snapToGrid="0" snapToObjects="1">
      <p:cViewPr varScale="1">
        <p:scale>
          <a:sx n="72" d="100"/>
          <a:sy n="72" d="100"/>
        </p:scale>
        <p:origin x="86" y="58"/>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8/10/relationships/authors" Target="author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dirty="0"/>
              <a:t>why </a:t>
            </a:r>
            <a:r>
              <a:rPr lang="en-US" dirty="0" err="1"/>
              <a:t>apmplify</a:t>
            </a:r>
            <a:r>
              <a:rPr lang="en-US" dirty="0"/>
              <a:t> </a:t>
            </a:r>
          </a:p>
          <a:p>
            <a:r>
              <a:rPr lang="en-US" dirty="0"/>
              <a:t> I selected the Amplify service because it makes it straightforward to host and deploy static websites. In end users will access your site using the URL exposed by Amplify..</a:t>
            </a:r>
          </a:p>
          <a:p>
            <a:endParaRPr lang="en-US" dirty="0"/>
          </a:p>
          <a:p>
            <a:r>
              <a:rPr lang="en-US" dirty="0"/>
              <a:t>For most real applications we will be using a custom domain to host our site. A "custom domain" is a unique branded name that identifies a website, such as www.amazon.com. If you're interested in this, Amplify provides support for custom domains as well.</a:t>
            </a:r>
          </a:p>
          <a:p>
            <a:endParaRPr lang="en-IN" dirty="0"/>
          </a:p>
        </p:txBody>
      </p:sp>
    </p:spTree>
    <p:extLst>
      <p:ext uri="{BB962C8B-B14F-4D97-AF65-F5344CB8AC3E}">
        <p14:creationId xmlns:p14="http://schemas.microsoft.com/office/powerpoint/2010/main" val="3850874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IN" dirty="0"/>
              <a:t>All of these are empty well we will keep a eye at the end of the project</a:t>
            </a:r>
          </a:p>
        </p:txBody>
      </p:sp>
    </p:spTree>
    <p:extLst>
      <p:ext uri="{BB962C8B-B14F-4D97-AF65-F5344CB8AC3E}">
        <p14:creationId xmlns:p14="http://schemas.microsoft.com/office/powerpoint/2010/main" val="1134300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I</a:t>
            </a:r>
            <a:r>
              <a:rPr lang="en-US" b="0" i="0" dirty="0" err="1">
                <a:solidFill>
                  <a:srgbClr val="333333"/>
                </a:solidFill>
                <a:effectLst/>
                <a:latin typeface="AmazonEmber"/>
              </a:rPr>
              <a:t>tems</a:t>
            </a:r>
            <a:r>
              <a:rPr lang="en-US" b="0" i="0" dirty="0">
                <a:solidFill>
                  <a:srgbClr val="333333"/>
                </a:solidFill>
                <a:effectLst/>
                <a:latin typeface="AmazonEmber"/>
              </a:rPr>
              <a:t> matching your test event appear under </a:t>
            </a:r>
            <a:r>
              <a:rPr lang="en-US" b="0" i="0" dirty="0">
                <a:solidFill>
                  <a:srgbClr val="333333"/>
                </a:solidFill>
                <a:effectLst/>
                <a:latin typeface="AmazonEmberBold"/>
              </a:rPr>
              <a:t>Items returned.</a:t>
            </a:r>
            <a:r>
              <a:rPr lang="en-US" b="0" i="0" dirty="0">
                <a:solidFill>
                  <a:srgbClr val="333333"/>
                </a:solidFill>
                <a:effectLst/>
                <a:latin typeface="AmazonEmber"/>
              </a:rPr>
              <a:t> If you have been using our examples, the item ID will be </a:t>
            </a:r>
            <a:r>
              <a:rPr lang="en-US" b="0" i="1" dirty="0">
                <a:solidFill>
                  <a:srgbClr val="333333"/>
                </a:solidFill>
                <a:effectLst/>
                <a:latin typeface="AmazonEmber"/>
              </a:rPr>
              <a:t>Hello from Lambda, Somesh Rao..</a:t>
            </a:r>
            <a:r>
              <a:rPr lang="en-US" b="0" i="0" dirty="0">
                <a:solidFill>
                  <a:srgbClr val="333333"/>
                </a:solidFill>
                <a:effectLst/>
                <a:latin typeface="AmazonEmber"/>
              </a:rPr>
              <a:t> Every time your Lambda function executes, your DynamoDB table will be updated. If the same name is used, only the time stamp will change.</a:t>
            </a:r>
          </a:p>
          <a:p>
            <a:endParaRPr lang="en-IN" dirty="0"/>
          </a:p>
        </p:txBody>
      </p:sp>
    </p:spTree>
    <p:extLst>
      <p:ext uri="{BB962C8B-B14F-4D97-AF65-F5344CB8AC3E}">
        <p14:creationId xmlns:p14="http://schemas.microsoft.com/office/powerpoint/2010/main" val="25752417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dirty="0">
                <a:effectLst/>
              </a:rPr>
              <a:t>We added two services in this : DynamoDB (for storage) and IAM (for managing permissions securely). Both are connected to our Lambda function, so that it can write to our database. Now The final step is to add code to our client to call the API Gateway.</a:t>
            </a:r>
            <a:br>
              <a:rPr lang="en-US" dirty="0">
                <a:effectLst/>
              </a:rPr>
            </a:br>
            <a:endParaRPr lang="en-US" dirty="0">
              <a:effectLst/>
            </a:endParaRPr>
          </a:p>
          <a:p>
            <a:br>
              <a:rPr lang="en-US" dirty="0">
                <a:effectLst/>
              </a:rPr>
            </a:br>
            <a:endParaRPr lang="en-IN" dirty="0"/>
          </a:p>
        </p:txBody>
      </p:sp>
    </p:spTree>
    <p:extLst>
      <p:ext uri="{BB962C8B-B14F-4D97-AF65-F5344CB8AC3E}">
        <p14:creationId xmlns:p14="http://schemas.microsoft.com/office/powerpoint/2010/main" val="694857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IN" dirty="0"/>
              <a:t>We update our previous code </a:t>
            </a:r>
          </a:p>
          <a:p>
            <a:r>
              <a:rPr lang="en-IN" dirty="0"/>
              <a:t>This </a:t>
            </a:r>
            <a:r>
              <a:rPr lang="en-IN" dirty="0" err="1"/>
              <a:t>ti,e</a:t>
            </a:r>
            <a:r>
              <a:rPr lang="en-IN" dirty="0"/>
              <a:t> we will use </a:t>
            </a:r>
            <a:r>
              <a:rPr lang="en-IN" b="0" i="0" dirty="0">
                <a:solidFill>
                  <a:srgbClr val="333333"/>
                </a:solidFill>
                <a:effectLst/>
                <a:latin typeface="AmazonEmberBold"/>
              </a:rPr>
              <a:t>API Invoke URL from </a:t>
            </a:r>
            <a:r>
              <a:rPr lang="en-IN" b="0" i="0" dirty="0" err="1">
                <a:solidFill>
                  <a:srgbClr val="333333"/>
                </a:solidFill>
                <a:effectLst/>
                <a:latin typeface="AmazonEmberBold"/>
              </a:rPr>
              <a:t>Api</a:t>
            </a:r>
            <a:r>
              <a:rPr lang="en-IN" b="0" i="0" dirty="0">
                <a:solidFill>
                  <a:srgbClr val="333333"/>
                </a:solidFill>
                <a:effectLst/>
                <a:latin typeface="AmazonEmberBold"/>
              </a:rPr>
              <a:t> gateway console</a:t>
            </a:r>
            <a:endParaRPr lang="en-IN" dirty="0"/>
          </a:p>
        </p:txBody>
      </p:sp>
    </p:spTree>
    <p:extLst>
      <p:ext uri="{BB962C8B-B14F-4D97-AF65-F5344CB8AC3E}">
        <p14:creationId xmlns:p14="http://schemas.microsoft.com/office/powerpoint/2010/main" val="18636857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dirty="0"/>
              <a:t>All the AWS services we set up can securely communicate with each other. When a user chooses a button in the web app, it makes a call to our API, which triggers our Lambda function. Our Lambda function writes to a database and returns a message to our client via API Gateway. IAM manages all of the permissions.</a:t>
            </a:r>
            <a:endParaRPr lang="en-IN" dirty="0"/>
          </a:p>
        </p:txBody>
      </p:sp>
    </p:spTree>
    <p:extLst>
      <p:ext uri="{BB962C8B-B14F-4D97-AF65-F5344CB8AC3E}">
        <p14:creationId xmlns:p14="http://schemas.microsoft.com/office/powerpoint/2010/main" val="29491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IN" dirty="0"/>
          </a:p>
        </p:txBody>
      </p:sp>
    </p:spTree>
    <p:extLst>
      <p:ext uri="{BB962C8B-B14F-4D97-AF65-F5344CB8AC3E}">
        <p14:creationId xmlns:p14="http://schemas.microsoft.com/office/powerpoint/2010/main" val="2419122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dirty="0"/>
              <a:t>It is pretty minimal right now because we are only using the AWS Amplify console. We now have a live web app users can interact with. Next, we will create a Lambda function.</a:t>
            </a:r>
          </a:p>
          <a:p>
            <a:endParaRPr lang="en-IN" dirty="0"/>
          </a:p>
        </p:txBody>
      </p:sp>
    </p:spTree>
    <p:extLst>
      <p:ext uri="{BB962C8B-B14F-4D97-AF65-F5344CB8AC3E}">
        <p14:creationId xmlns:p14="http://schemas.microsoft.com/office/powerpoint/2010/main" val="87863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dirty="0"/>
              <a:t>AWS Lambda is a serverless compute service that runs your code in response to events and automatically manages the underlying compute resources for you. These events may include changes in state or an update, such as a user placing an item in a shopping cart on an e-commerce website.</a:t>
            </a:r>
          </a:p>
          <a:p>
            <a:endParaRPr lang="en-US" dirty="0"/>
          </a:p>
          <a:p>
            <a:endParaRPr lang="en-IN" dirty="0"/>
          </a:p>
        </p:txBody>
      </p:sp>
    </p:spTree>
    <p:extLst>
      <p:ext uri="{BB962C8B-B14F-4D97-AF65-F5344CB8AC3E}">
        <p14:creationId xmlns:p14="http://schemas.microsoft.com/office/powerpoint/2010/main" val="1904204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dirty="0"/>
              <a:t>Three components comprise AWS Lambda:</a:t>
            </a:r>
          </a:p>
          <a:p>
            <a:endParaRPr lang="en-US" dirty="0"/>
          </a:p>
          <a:p>
            <a:r>
              <a:rPr lang="en-US" dirty="0"/>
              <a:t>A function. This is the actual code that performs the task.</a:t>
            </a:r>
          </a:p>
          <a:p>
            <a:endParaRPr lang="en-US" dirty="0"/>
          </a:p>
          <a:p>
            <a:r>
              <a:rPr lang="en-US" dirty="0"/>
              <a:t>A configuration. This specifies how your function is executed.</a:t>
            </a:r>
          </a:p>
          <a:p>
            <a:endParaRPr lang="en-US" dirty="0"/>
          </a:p>
          <a:p>
            <a:r>
              <a:rPr lang="en-US" dirty="0"/>
              <a:t>An event source (optional). This is the event that triggers the function. You can trigger with several AWS services or a third-party service.</a:t>
            </a:r>
          </a:p>
          <a:p>
            <a:endParaRPr lang="en-IN" dirty="0"/>
          </a:p>
        </p:txBody>
      </p:sp>
    </p:spTree>
    <p:extLst>
      <p:ext uri="{BB962C8B-B14F-4D97-AF65-F5344CB8AC3E}">
        <p14:creationId xmlns:p14="http://schemas.microsoft.com/office/powerpoint/2010/main" val="63836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IN" dirty="0"/>
              <a:t>Upon clicking test we get to see these results </a:t>
            </a:r>
          </a:p>
        </p:txBody>
      </p:sp>
    </p:spTree>
    <p:extLst>
      <p:ext uri="{BB962C8B-B14F-4D97-AF65-F5344CB8AC3E}">
        <p14:creationId xmlns:p14="http://schemas.microsoft.com/office/powerpoint/2010/main" val="1408129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b="0" i="0" dirty="0">
                <a:solidFill>
                  <a:srgbClr val="333333"/>
                </a:solidFill>
                <a:effectLst/>
                <a:latin typeface="AmazonEmber"/>
              </a:rPr>
              <a:t>You will notice we added the AWS Lambda service to the diagram, but it does not yet have a connection to AWS Amplify or our users. We will build that out in the next module.</a:t>
            </a:r>
            <a:endParaRPr lang="en-IN" dirty="0"/>
          </a:p>
        </p:txBody>
      </p:sp>
    </p:spTree>
    <p:extLst>
      <p:ext uri="{BB962C8B-B14F-4D97-AF65-F5344CB8AC3E}">
        <p14:creationId xmlns:p14="http://schemas.microsoft.com/office/powerpoint/2010/main" val="956599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b="0" i="0" dirty="0">
                <a:solidFill>
                  <a:srgbClr val="202124"/>
                </a:solidFill>
                <a:effectLst/>
                <a:latin typeface="arial" panose="020B0604020202020204" pitchFamily="34" charset="0"/>
              </a:rPr>
              <a:t>Cross-origin resource sharing (CORS) is </a:t>
            </a:r>
            <a:r>
              <a:rPr lang="en-US" b="1" i="0" dirty="0">
                <a:solidFill>
                  <a:srgbClr val="202124"/>
                </a:solidFill>
                <a:effectLst/>
                <a:latin typeface="arial" panose="020B0604020202020204" pitchFamily="34" charset="0"/>
              </a:rPr>
              <a:t>a browser security feature that restricts cross-origin HTTP requests that are initiated from scripts running in the browser</a:t>
            </a:r>
            <a:r>
              <a:rPr lang="en-US" b="0" i="0" dirty="0">
                <a:solidFill>
                  <a:srgbClr val="202124"/>
                </a:solidFill>
                <a:effectLst/>
                <a:latin typeface="arial" panose="020B0604020202020204" pitchFamily="34" charset="0"/>
              </a:rPr>
              <a:t>. If your REST API's resources receive non-simple cross-origin HTTP requests, you need to enable CORS support</a:t>
            </a:r>
            <a:endParaRPr lang="en-IN" dirty="0"/>
          </a:p>
        </p:txBody>
      </p:sp>
    </p:spTree>
    <p:extLst>
      <p:ext uri="{BB962C8B-B14F-4D97-AF65-F5344CB8AC3E}">
        <p14:creationId xmlns:p14="http://schemas.microsoft.com/office/powerpoint/2010/main" val="7900858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b="0" i="0" dirty="0">
                <a:solidFill>
                  <a:srgbClr val="333333"/>
                </a:solidFill>
                <a:effectLst/>
                <a:latin typeface="AmazonEmber"/>
              </a:rPr>
              <a:t>We have built and tested an API that calls our Lambda function.</a:t>
            </a:r>
            <a:endParaRPr lang="en-IN" dirty="0"/>
          </a:p>
        </p:txBody>
      </p:sp>
    </p:spTree>
    <p:extLst>
      <p:ext uri="{BB962C8B-B14F-4D97-AF65-F5344CB8AC3E}">
        <p14:creationId xmlns:p14="http://schemas.microsoft.com/office/powerpoint/2010/main" val="901768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dirty="0"/>
              <a:t>We added API Gateway and connected it to our existing Lambda function. Now, we can trigger our function with an API call. We are still missing the ability to generate this call from our web client. We will add our data table first in module four and connect everything together.</a:t>
            </a:r>
            <a:endParaRPr lang="en-IN" dirty="0"/>
          </a:p>
        </p:txBody>
      </p:sp>
    </p:spTree>
    <p:extLst>
      <p:ext uri="{BB962C8B-B14F-4D97-AF65-F5344CB8AC3E}">
        <p14:creationId xmlns:p14="http://schemas.microsoft.com/office/powerpoint/2010/main" val="3889743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p:txBody>
          <a:bodyPr/>
          <a:lstStyle/>
          <a:p>
            <a:r>
              <a:rPr lang="en-IN" b="0" i="0" dirty="0">
                <a:solidFill>
                  <a:srgbClr val="FF0000"/>
                </a:solidFill>
                <a:effectLst/>
                <a:latin typeface="Arial Black" panose="020B0A04020102020204" pitchFamily="34" charset="0"/>
              </a:rPr>
              <a:t>Basic Web Application</a:t>
            </a:r>
            <a:br>
              <a:rPr lang="en-IN" b="0" i="0" dirty="0">
                <a:solidFill>
                  <a:srgbClr val="FF0000"/>
                </a:solidFill>
                <a:effectLst/>
                <a:latin typeface="Arial Black" panose="020B0A04020102020204" pitchFamily="34" charset="0"/>
              </a:rPr>
            </a:br>
            <a:br>
              <a:rPr lang="en-US" dirty="0">
                <a:solidFill>
                  <a:srgbClr val="FF0000"/>
                </a:solidFill>
                <a:latin typeface="Arial Black" panose="020B0A04020102020204" pitchFamily="34" charset="0"/>
              </a:rPr>
            </a:br>
            <a:endParaRPr lang="en-US" dirty="0">
              <a:solidFill>
                <a:srgbClr val="FF0000"/>
              </a:solidFill>
              <a:latin typeface="Arial Black" panose="020B0A04020102020204" pitchFamily="34" charset="0"/>
            </a:endParaRPr>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p:txBody>
          <a:bodyPr/>
          <a:lstStyle/>
          <a:p>
            <a:r>
              <a:rPr lang="en-US" dirty="0"/>
              <a:t>By: Somesh Rao Coka</a:t>
            </a:r>
          </a:p>
          <a:p>
            <a:r>
              <a:rPr lang="en-US" dirty="0"/>
              <a:t>ST122892</a:t>
            </a:r>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DA3B9-50A1-B1FB-1E54-27674B1DCB09}"/>
              </a:ext>
            </a:extLst>
          </p:cNvPr>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6AFC6DDB-9683-E5FF-22BE-CA381E52367F}"/>
              </a:ext>
            </a:extLst>
          </p:cNvPr>
          <p:cNvPicPr>
            <a:picLocks noGrp="1" noChangeAspect="1"/>
          </p:cNvPicPr>
          <p:nvPr>
            <p:ph sz="half" idx="1"/>
          </p:nvPr>
        </p:nvPicPr>
        <p:blipFill>
          <a:blip r:embed="rId2"/>
          <a:stretch>
            <a:fillRect/>
          </a:stretch>
        </p:blipFill>
        <p:spPr>
          <a:xfrm>
            <a:off x="3624010" y="1258895"/>
            <a:ext cx="5091248" cy="4340210"/>
          </a:xfrm>
          <a:prstGeom prst="rect">
            <a:avLst/>
          </a:prstGeom>
        </p:spPr>
      </p:pic>
      <p:sp>
        <p:nvSpPr>
          <p:cNvPr id="4" name="Footer Placeholder 3">
            <a:extLst>
              <a:ext uri="{FF2B5EF4-FFF2-40B4-BE49-F238E27FC236}">
                <a16:creationId xmlns:a16="http://schemas.microsoft.com/office/drawing/2014/main" id="{579D4664-8377-2BA2-24AB-85F45437033B}"/>
              </a:ext>
            </a:extLst>
          </p:cNvPr>
          <p:cNvSpPr>
            <a:spLocks noGrp="1"/>
          </p:cNvSpPr>
          <p:nvPr>
            <p:ph type="ftr" sz="quarter" idx="11"/>
          </p:nvPr>
        </p:nvSpPr>
        <p:spPr/>
        <p:txBody>
          <a:bodyPr/>
          <a:lstStyle/>
          <a:p>
            <a:r>
              <a:rPr lang="en-US" dirty="0"/>
              <a:t>Basic Web Application</a:t>
            </a:r>
          </a:p>
        </p:txBody>
      </p:sp>
      <p:sp>
        <p:nvSpPr>
          <p:cNvPr id="5" name="Slide Number Placeholder 4">
            <a:extLst>
              <a:ext uri="{FF2B5EF4-FFF2-40B4-BE49-F238E27FC236}">
                <a16:creationId xmlns:a16="http://schemas.microsoft.com/office/drawing/2014/main" id="{4A8D896E-D5F0-435F-7936-73C8134B3D4D}"/>
              </a:ext>
            </a:extLst>
          </p:cNvPr>
          <p:cNvSpPr>
            <a:spLocks noGrp="1"/>
          </p:cNvSpPr>
          <p:nvPr>
            <p:ph type="sldNum" sz="quarter" idx="12"/>
          </p:nvPr>
        </p:nvSpPr>
        <p:spPr/>
        <p:txBody>
          <a:bodyPr/>
          <a:lstStyle/>
          <a:p>
            <a:fld id="{48F63A3B-78C7-47BE-AE5E-E10140E04643}" type="slidenum">
              <a:rPr lang="en-US" smtClean="0"/>
              <a:t>10</a:t>
            </a:fld>
            <a:endParaRPr lang="en-US" dirty="0"/>
          </a:p>
        </p:txBody>
      </p:sp>
    </p:spTree>
    <p:extLst>
      <p:ext uri="{BB962C8B-B14F-4D97-AF65-F5344CB8AC3E}">
        <p14:creationId xmlns:p14="http://schemas.microsoft.com/office/powerpoint/2010/main" val="3121356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FB6D4-81A1-C316-D95D-2AC966BAF88B}"/>
              </a:ext>
            </a:extLst>
          </p:cNvPr>
          <p:cNvSpPr>
            <a:spLocks noGrp="1"/>
          </p:cNvSpPr>
          <p:nvPr>
            <p:ph type="title"/>
          </p:nvPr>
        </p:nvSpPr>
        <p:spPr/>
        <p:txBody>
          <a:bodyPr/>
          <a:lstStyle/>
          <a:p>
            <a:endParaRPr lang="en-IN"/>
          </a:p>
        </p:txBody>
      </p:sp>
      <p:sp>
        <p:nvSpPr>
          <p:cNvPr id="4" name="Footer Placeholder 3">
            <a:extLst>
              <a:ext uri="{FF2B5EF4-FFF2-40B4-BE49-F238E27FC236}">
                <a16:creationId xmlns:a16="http://schemas.microsoft.com/office/drawing/2014/main" id="{BFAAAE7B-1FEC-8C3C-B363-44682C93295C}"/>
              </a:ext>
            </a:extLst>
          </p:cNvPr>
          <p:cNvSpPr>
            <a:spLocks noGrp="1"/>
          </p:cNvSpPr>
          <p:nvPr>
            <p:ph type="ftr" sz="quarter" idx="11"/>
          </p:nvPr>
        </p:nvSpPr>
        <p:spPr/>
        <p:txBody>
          <a:bodyPr/>
          <a:lstStyle/>
          <a:p>
            <a:r>
              <a:rPr lang="en-US" dirty="0"/>
              <a:t>Basic Web Application</a:t>
            </a:r>
          </a:p>
        </p:txBody>
      </p:sp>
      <p:sp>
        <p:nvSpPr>
          <p:cNvPr id="5" name="Slide Number Placeholder 4">
            <a:extLst>
              <a:ext uri="{FF2B5EF4-FFF2-40B4-BE49-F238E27FC236}">
                <a16:creationId xmlns:a16="http://schemas.microsoft.com/office/drawing/2014/main" id="{785CFACE-0DFD-C11A-A54D-ADB2A90252F7}"/>
              </a:ext>
            </a:extLst>
          </p:cNvPr>
          <p:cNvSpPr>
            <a:spLocks noGrp="1"/>
          </p:cNvSpPr>
          <p:nvPr>
            <p:ph type="sldNum" sz="quarter" idx="12"/>
          </p:nvPr>
        </p:nvSpPr>
        <p:spPr/>
        <p:txBody>
          <a:bodyPr/>
          <a:lstStyle/>
          <a:p>
            <a:fld id="{48F63A3B-78C7-47BE-AE5E-E10140E04643}" type="slidenum">
              <a:rPr lang="en-US" smtClean="0"/>
              <a:t>11</a:t>
            </a:fld>
            <a:endParaRPr lang="en-US" dirty="0"/>
          </a:p>
        </p:txBody>
      </p:sp>
      <p:pic>
        <p:nvPicPr>
          <p:cNvPr id="8" name="Picture 7">
            <a:extLst>
              <a:ext uri="{FF2B5EF4-FFF2-40B4-BE49-F238E27FC236}">
                <a16:creationId xmlns:a16="http://schemas.microsoft.com/office/drawing/2014/main" id="{E669763F-2D1D-9C63-5A3A-7CD53FF2A22A}"/>
              </a:ext>
            </a:extLst>
          </p:cNvPr>
          <p:cNvPicPr>
            <a:picLocks noChangeAspect="1"/>
          </p:cNvPicPr>
          <p:nvPr/>
        </p:nvPicPr>
        <p:blipFill>
          <a:blip r:embed="rId2"/>
          <a:stretch>
            <a:fillRect/>
          </a:stretch>
        </p:blipFill>
        <p:spPr>
          <a:xfrm>
            <a:off x="2112428" y="0"/>
            <a:ext cx="8549584" cy="6858000"/>
          </a:xfrm>
          <a:prstGeom prst="rect">
            <a:avLst/>
          </a:prstGeom>
        </p:spPr>
      </p:pic>
      <p:sp>
        <p:nvSpPr>
          <p:cNvPr id="20" name="Content Placeholder 19">
            <a:extLst>
              <a:ext uri="{FF2B5EF4-FFF2-40B4-BE49-F238E27FC236}">
                <a16:creationId xmlns:a16="http://schemas.microsoft.com/office/drawing/2014/main" id="{37F58416-4F67-8C11-9CE8-A82D6C73E14A}"/>
              </a:ext>
            </a:extLst>
          </p:cNvPr>
          <p:cNvSpPr>
            <a:spLocks noGrp="1"/>
          </p:cNvSpPr>
          <p:nvPr>
            <p:ph sz="half" idx="1"/>
          </p:nvPr>
        </p:nvSpPr>
        <p:spPr/>
        <p:txBody>
          <a:bodyPr/>
          <a:lstStyle/>
          <a:p>
            <a:endParaRPr lang="en-IN"/>
          </a:p>
        </p:txBody>
      </p:sp>
    </p:spTree>
    <p:extLst>
      <p:ext uri="{BB962C8B-B14F-4D97-AF65-F5344CB8AC3E}">
        <p14:creationId xmlns:p14="http://schemas.microsoft.com/office/powerpoint/2010/main" val="4170362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A0492-EC1F-E44D-7005-D61302A47B4E}"/>
              </a:ext>
            </a:extLst>
          </p:cNvPr>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91BC5F75-7E5B-7167-47D3-37C65804B0AF}"/>
              </a:ext>
            </a:extLst>
          </p:cNvPr>
          <p:cNvPicPr>
            <a:picLocks noGrp="1" noChangeAspect="1"/>
          </p:cNvPicPr>
          <p:nvPr>
            <p:ph sz="half" idx="1"/>
          </p:nvPr>
        </p:nvPicPr>
        <p:blipFill>
          <a:blip r:embed="rId2"/>
          <a:stretch>
            <a:fillRect/>
          </a:stretch>
        </p:blipFill>
        <p:spPr>
          <a:xfrm>
            <a:off x="2823743" y="457200"/>
            <a:ext cx="7913282" cy="6087140"/>
          </a:xfrm>
          <a:prstGeom prst="rect">
            <a:avLst/>
          </a:prstGeom>
        </p:spPr>
      </p:pic>
      <p:sp>
        <p:nvSpPr>
          <p:cNvPr id="4" name="Footer Placeholder 3">
            <a:extLst>
              <a:ext uri="{FF2B5EF4-FFF2-40B4-BE49-F238E27FC236}">
                <a16:creationId xmlns:a16="http://schemas.microsoft.com/office/drawing/2014/main" id="{35C96472-B4DA-22AA-64A1-F053360A59C3}"/>
              </a:ext>
            </a:extLst>
          </p:cNvPr>
          <p:cNvSpPr>
            <a:spLocks noGrp="1"/>
          </p:cNvSpPr>
          <p:nvPr>
            <p:ph type="ftr" sz="quarter" idx="11"/>
          </p:nvPr>
        </p:nvSpPr>
        <p:spPr/>
        <p:txBody>
          <a:bodyPr/>
          <a:lstStyle/>
          <a:p>
            <a:r>
              <a:rPr lang="en-US" dirty="0"/>
              <a:t>Basic Web Application</a:t>
            </a:r>
          </a:p>
        </p:txBody>
      </p:sp>
      <p:sp>
        <p:nvSpPr>
          <p:cNvPr id="5" name="Slide Number Placeholder 4">
            <a:extLst>
              <a:ext uri="{FF2B5EF4-FFF2-40B4-BE49-F238E27FC236}">
                <a16:creationId xmlns:a16="http://schemas.microsoft.com/office/drawing/2014/main" id="{4EE74240-1853-4B13-4B68-282921C57100}"/>
              </a:ext>
            </a:extLst>
          </p:cNvPr>
          <p:cNvSpPr>
            <a:spLocks noGrp="1"/>
          </p:cNvSpPr>
          <p:nvPr>
            <p:ph type="sldNum" sz="quarter" idx="12"/>
          </p:nvPr>
        </p:nvSpPr>
        <p:spPr/>
        <p:txBody>
          <a:bodyPr/>
          <a:lstStyle/>
          <a:p>
            <a:fld id="{48F63A3B-78C7-47BE-AE5E-E10140E04643}" type="slidenum">
              <a:rPr lang="en-US" smtClean="0"/>
              <a:t>12</a:t>
            </a:fld>
            <a:endParaRPr lang="en-US" dirty="0"/>
          </a:p>
        </p:txBody>
      </p:sp>
    </p:spTree>
    <p:extLst>
      <p:ext uri="{BB962C8B-B14F-4D97-AF65-F5344CB8AC3E}">
        <p14:creationId xmlns:p14="http://schemas.microsoft.com/office/powerpoint/2010/main" val="3859818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266AA-D8B1-2BEA-FF15-D83FE7282A7B}"/>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7D5F7EDA-98C4-F6ED-B390-5654FDEDE174}"/>
              </a:ext>
            </a:extLst>
          </p:cNvPr>
          <p:cNvPicPr>
            <a:picLocks noGrp="1" noChangeAspect="1"/>
          </p:cNvPicPr>
          <p:nvPr>
            <p:ph sz="half" idx="1"/>
          </p:nvPr>
        </p:nvPicPr>
        <p:blipFill>
          <a:blip r:embed="rId2"/>
          <a:stretch>
            <a:fillRect/>
          </a:stretch>
        </p:blipFill>
        <p:spPr>
          <a:xfrm>
            <a:off x="1141088" y="723014"/>
            <a:ext cx="10662641" cy="5677786"/>
          </a:xfrm>
        </p:spPr>
      </p:pic>
      <p:sp>
        <p:nvSpPr>
          <p:cNvPr id="4" name="Footer Placeholder 3">
            <a:extLst>
              <a:ext uri="{FF2B5EF4-FFF2-40B4-BE49-F238E27FC236}">
                <a16:creationId xmlns:a16="http://schemas.microsoft.com/office/drawing/2014/main" id="{F27EDC2F-6B40-4CE1-1AD4-5D83B8FA9FAF}"/>
              </a:ext>
            </a:extLst>
          </p:cNvPr>
          <p:cNvSpPr>
            <a:spLocks noGrp="1"/>
          </p:cNvSpPr>
          <p:nvPr>
            <p:ph type="ftr" sz="quarter" idx="11"/>
          </p:nvPr>
        </p:nvSpPr>
        <p:spPr/>
        <p:txBody>
          <a:bodyPr/>
          <a:lstStyle/>
          <a:p>
            <a:r>
              <a:rPr lang="en-US" dirty="0"/>
              <a:t>Basic Web Application</a:t>
            </a:r>
          </a:p>
        </p:txBody>
      </p:sp>
      <p:sp>
        <p:nvSpPr>
          <p:cNvPr id="5" name="Slide Number Placeholder 4">
            <a:extLst>
              <a:ext uri="{FF2B5EF4-FFF2-40B4-BE49-F238E27FC236}">
                <a16:creationId xmlns:a16="http://schemas.microsoft.com/office/drawing/2014/main" id="{6C50D6FE-BFC9-29DB-A091-919AD6D6AF9F}"/>
              </a:ext>
            </a:extLst>
          </p:cNvPr>
          <p:cNvSpPr>
            <a:spLocks noGrp="1"/>
          </p:cNvSpPr>
          <p:nvPr>
            <p:ph type="sldNum" sz="quarter" idx="12"/>
          </p:nvPr>
        </p:nvSpPr>
        <p:spPr/>
        <p:txBody>
          <a:bodyPr/>
          <a:lstStyle/>
          <a:p>
            <a:fld id="{48F63A3B-78C7-47BE-AE5E-E10140E04643}" type="slidenum">
              <a:rPr lang="en-US" smtClean="0"/>
              <a:t>13</a:t>
            </a:fld>
            <a:endParaRPr lang="en-US" dirty="0"/>
          </a:p>
        </p:txBody>
      </p:sp>
    </p:spTree>
    <p:extLst>
      <p:ext uri="{BB962C8B-B14F-4D97-AF65-F5344CB8AC3E}">
        <p14:creationId xmlns:p14="http://schemas.microsoft.com/office/powerpoint/2010/main" val="1580449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73BF4-E78F-B1A0-48FD-3DFEC3CC0429}"/>
              </a:ext>
            </a:extLst>
          </p:cNvPr>
          <p:cNvSpPr>
            <a:spLocks noGrp="1"/>
          </p:cNvSpPr>
          <p:nvPr>
            <p:ph type="ctrTitle"/>
          </p:nvPr>
        </p:nvSpPr>
        <p:spPr>
          <a:xfrm>
            <a:off x="1339702" y="466344"/>
            <a:ext cx="4357010" cy="2176272"/>
          </a:xfrm>
        </p:spPr>
        <p:txBody>
          <a:bodyPr/>
          <a:lstStyle/>
          <a:p>
            <a:r>
              <a:rPr lang="en-IN" dirty="0"/>
              <a:t>Where we are now?</a:t>
            </a:r>
          </a:p>
        </p:txBody>
      </p:sp>
      <p:pic>
        <p:nvPicPr>
          <p:cNvPr id="4" name="Picture 3">
            <a:extLst>
              <a:ext uri="{FF2B5EF4-FFF2-40B4-BE49-F238E27FC236}">
                <a16:creationId xmlns:a16="http://schemas.microsoft.com/office/drawing/2014/main" id="{56A75B08-0D08-628F-F721-0B462759FD1D}"/>
              </a:ext>
            </a:extLst>
          </p:cNvPr>
          <p:cNvPicPr>
            <a:picLocks noChangeAspect="1"/>
          </p:cNvPicPr>
          <p:nvPr/>
        </p:nvPicPr>
        <p:blipFill>
          <a:blip r:embed="rId3"/>
          <a:stretch>
            <a:fillRect/>
          </a:stretch>
        </p:blipFill>
        <p:spPr>
          <a:xfrm>
            <a:off x="127591" y="2631718"/>
            <a:ext cx="7412104" cy="3167334"/>
          </a:xfrm>
          <a:prstGeom prst="rect">
            <a:avLst/>
          </a:prstGeom>
        </p:spPr>
      </p:pic>
      <p:sp>
        <p:nvSpPr>
          <p:cNvPr id="3" name="Subtitle 2">
            <a:extLst>
              <a:ext uri="{FF2B5EF4-FFF2-40B4-BE49-F238E27FC236}">
                <a16:creationId xmlns:a16="http://schemas.microsoft.com/office/drawing/2014/main" id="{C3E8F640-FE94-5ADE-C938-EB97AAF25CE6}"/>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1948298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4D60F-6BD8-F652-EF89-776CACF31127}"/>
              </a:ext>
            </a:extLst>
          </p:cNvPr>
          <p:cNvSpPr>
            <a:spLocks noGrp="1"/>
          </p:cNvSpPr>
          <p:nvPr>
            <p:ph type="title"/>
          </p:nvPr>
        </p:nvSpPr>
        <p:spPr>
          <a:xfrm>
            <a:off x="4298955" y="1044448"/>
            <a:ext cx="7269267" cy="768096"/>
          </a:xfrm>
        </p:spPr>
        <p:txBody>
          <a:bodyPr/>
          <a:lstStyle/>
          <a:p>
            <a:r>
              <a:rPr lang="en-IN" dirty="0"/>
              <a:t>Build a Serverless Function</a:t>
            </a:r>
          </a:p>
        </p:txBody>
      </p:sp>
      <p:sp>
        <p:nvSpPr>
          <p:cNvPr id="3" name="Content Placeholder 2">
            <a:extLst>
              <a:ext uri="{FF2B5EF4-FFF2-40B4-BE49-F238E27FC236}">
                <a16:creationId xmlns:a16="http://schemas.microsoft.com/office/drawing/2014/main" id="{A4DB4976-A1C8-FA08-8CEC-AE55B4B4EBB3}"/>
              </a:ext>
            </a:extLst>
          </p:cNvPr>
          <p:cNvSpPr>
            <a:spLocks noGrp="1"/>
          </p:cNvSpPr>
          <p:nvPr>
            <p:ph idx="1"/>
          </p:nvPr>
        </p:nvSpPr>
        <p:spPr>
          <a:xfrm>
            <a:off x="4224527" y="2744286"/>
            <a:ext cx="7481919" cy="3656513"/>
          </a:xfrm>
        </p:spPr>
        <p:txBody>
          <a:bodyPr/>
          <a:lstStyle/>
          <a:p>
            <a:r>
              <a:rPr lang="en-US" sz="1800" dirty="0">
                <a:latin typeface="Verdana" panose="020B0604030504040204" pitchFamily="34" charset="0"/>
                <a:ea typeface="Verdana" panose="020B0604030504040204" pitchFamily="34" charset="0"/>
              </a:rPr>
              <a:t>I will be using AWS Lambda here &amp; I will be writing a small piece of code, in Python, JavaScript, or Java. </a:t>
            </a:r>
          </a:p>
          <a:p>
            <a:endParaRPr lang="en-US" sz="1800" dirty="0">
              <a:latin typeface="Verdana" panose="020B0604030504040204" pitchFamily="34" charset="0"/>
              <a:ea typeface="Verdana" panose="020B0604030504040204" pitchFamily="34" charset="0"/>
            </a:endParaRPr>
          </a:p>
          <a:p>
            <a:r>
              <a:rPr lang="en-US" sz="1800" dirty="0">
                <a:latin typeface="Verdana" panose="020B0604030504040204" pitchFamily="34" charset="0"/>
                <a:ea typeface="Verdana" panose="020B0604030504040204" pitchFamily="34" charset="0"/>
              </a:rPr>
              <a:t>It offers us a large variety of programming languages to write code.</a:t>
            </a:r>
          </a:p>
          <a:p>
            <a:endParaRPr lang="en-US" sz="1800" dirty="0">
              <a:latin typeface="Verdana" panose="020B0604030504040204" pitchFamily="34" charset="0"/>
              <a:ea typeface="Verdana" panose="020B0604030504040204" pitchFamily="34" charset="0"/>
            </a:endParaRPr>
          </a:p>
          <a:p>
            <a:r>
              <a:rPr lang="en-IN" sz="1800" dirty="0">
                <a:latin typeface="Verdana" panose="020B0604030504040204" pitchFamily="34" charset="0"/>
                <a:ea typeface="Verdana" panose="020B0604030504040204" pitchFamily="34" charset="0"/>
              </a:rPr>
              <a:t>I will be :</a:t>
            </a:r>
          </a:p>
          <a:p>
            <a:pPr marL="285750" indent="-285750">
              <a:buFont typeface="Arial" panose="020B0604020202020204" pitchFamily="34" charset="0"/>
              <a:buChar char="•"/>
            </a:pPr>
            <a:r>
              <a:rPr lang="en-US" sz="1800" dirty="0">
                <a:latin typeface="Verdana" panose="020B0604030504040204" pitchFamily="34" charset="0"/>
                <a:ea typeface="Verdana" panose="020B0604030504040204" pitchFamily="34" charset="0"/>
              </a:rPr>
              <a:t>Creating a Lambda function from scratch using the AWS console (in Python, JavaScript, or Java)</a:t>
            </a:r>
          </a:p>
          <a:p>
            <a:pPr marL="285750" indent="-285750">
              <a:buFont typeface="Arial" panose="020B0604020202020204" pitchFamily="34" charset="0"/>
              <a:buChar char="•"/>
            </a:pPr>
            <a:r>
              <a:rPr lang="en-US" sz="1800" dirty="0">
                <a:latin typeface="Verdana" panose="020B0604030504040204" pitchFamily="34" charset="0"/>
                <a:ea typeface="Verdana" panose="020B0604030504040204" pitchFamily="34" charset="0"/>
              </a:rPr>
              <a:t>Creating (JSON) events in the AWS console to test our function</a:t>
            </a:r>
            <a:endParaRPr lang="en-IN" sz="1800" dirty="0">
              <a:latin typeface="Verdana" panose="020B0604030504040204" pitchFamily="34" charset="0"/>
              <a:ea typeface="Verdana" panose="020B0604030504040204" pitchFamily="34" charset="0"/>
            </a:endParaRPr>
          </a:p>
        </p:txBody>
      </p:sp>
      <p:sp>
        <p:nvSpPr>
          <p:cNvPr id="4" name="Footer Placeholder 3">
            <a:extLst>
              <a:ext uri="{FF2B5EF4-FFF2-40B4-BE49-F238E27FC236}">
                <a16:creationId xmlns:a16="http://schemas.microsoft.com/office/drawing/2014/main" id="{9C10671B-B6DC-4C80-2D14-A5AB0864DDAB}"/>
              </a:ext>
            </a:extLst>
          </p:cNvPr>
          <p:cNvSpPr>
            <a:spLocks noGrp="1"/>
          </p:cNvSpPr>
          <p:nvPr>
            <p:ph type="ftr" sz="quarter" idx="11"/>
          </p:nvPr>
        </p:nvSpPr>
        <p:spPr/>
        <p:txBody>
          <a:bodyPr/>
          <a:lstStyle/>
          <a:p>
            <a:r>
              <a:rPr lang="en-US" dirty="0"/>
              <a:t>Basic Web Application</a:t>
            </a:r>
          </a:p>
        </p:txBody>
      </p:sp>
      <p:sp>
        <p:nvSpPr>
          <p:cNvPr id="5" name="Slide Number Placeholder 4">
            <a:extLst>
              <a:ext uri="{FF2B5EF4-FFF2-40B4-BE49-F238E27FC236}">
                <a16:creationId xmlns:a16="http://schemas.microsoft.com/office/drawing/2014/main" id="{B2B2C142-3714-2D40-1D33-C09703DF516A}"/>
              </a:ext>
            </a:extLst>
          </p:cNvPr>
          <p:cNvSpPr>
            <a:spLocks noGrp="1"/>
          </p:cNvSpPr>
          <p:nvPr>
            <p:ph type="sldNum" sz="quarter" idx="12"/>
          </p:nvPr>
        </p:nvSpPr>
        <p:spPr/>
        <p:txBody>
          <a:bodyPr/>
          <a:lstStyle/>
          <a:p>
            <a:fld id="{48F63A3B-78C7-47BE-AE5E-E10140E04643}" type="slidenum">
              <a:rPr lang="en-US" smtClean="0"/>
              <a:t>15</a:t>
            </a:fld>
            <a:endParaRPr lang="en-US" dirty="0"/>
          </a:p>
        </p:txBody>
      </p:sp>
    </p:spTree>
    <p:extLst>
      <p:ext uri="{BB962C8B-B14F-4D97-AF65-F5344CB8AC3E}">
        <p14:creationId xmlns:p14="http://schemas.microsoft.com/office/powerpoint/2010/main" val="36190898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5217F-69E1-7409-A01C-AA5EE51154E9}"/>
              </a:ext>
            </a:extLst>
          </p:cNvPr>
          <p:cNvSpPr>
            <a:spLocks noGrp="1"/>
          </p:cNvSpPr>
          <p:nvPr>
            <p:ph type="title"/>
          </p:nvPr>
        </p:nvSpPr>
        <p:spPr/>
        <p:txBody>
          <a:bodyPr/>
          <a:lstStyle/>
          <a:p>
            <a:r>
              <a:rPr lang="en-IN" dirty="0"/>
              <a:t>Key Takeaways </a:t>
            </a:r>
          </a:p>
        </p:txBody>
      </p:sp>
      <p:sp>
        <p:nvSpPr>
          <p:cNvPr id="3" name="Content Placeholder 2">
            <a:extLst>
              <a:ext uri="{FF2B5EF4-FFF2-40B4-BE49-F238E27FC236}">
                <a16:creationId xmlns:a16="http://schemas.microsoft.com/office/drawing/2014/main" id="{64C95FEB-32F0-453C-506F-3AF7107FAD21}"/>
              </a:ext>
            </a:extLst>
          </p:cNvPr>
          <p:cNvSpPr>
            <a:spLocks noGrp="1"/>
          </p:cNvSpPr>
          <p:nvPr>
            <p:ph sz="half" idx="1"/>
          </p:nvPr>
        </p:nvSpPr>
        <p:spPr/>
        <p:txBody>
          <a:bodyPr/>
          <a:lstStyle/>
          <a:p>
            <a:pPr algn="just"/>
            <a:r>
              <a:rPr lang="en-US" b="1" dirty="0">
                <a:latin typeface="Verdana" panose="020B0604030504040204" pitchFamily="34" charset="0"/>
                <a:ea typeface="Verdana" panose="020B0604030504040204" pitchFamily="34" charset="0"/>
              </a:rPr>
              <a:t>Compute service </a:t>
            </a:r>
            <a:r>
              <a:rPr lang="en-US" dirty="0">
                <a:latin typeface="Verdana" panose="020B0604030504040204" pitchFamily="34" charset="0"/>
                <a:ea typeface="Verdana" panose="020B0604030504040204" pitchFamily="34" charset="0"/>
              </a:rPr>
              <a:t>– A service that provides computational processing power.</a:t>
            </a:r>
          </a:p>
          <a:p>
            <a:pPr algn="just"/>
            <a:endParaRPr lang="en-US" dirty="0">
              <a:latin typeface="Verdana" panose="020B0604030504040204" pitchFamily="34" charset="0"/>
              <a:ea typeface="Verdana" panose="020B0604030504040204" pitchFamily="34" charset="0"/>
            </a:endParaRPr>
          </a:p>
          <a:p>
            <a:pPr algn="just"/>
            <a:r>
              <a:rPr lang="en-US" b="1" dirty="0">
                <a:latin typeface="Verdana" panose="020B0604030504040204" pitchFamily="34" charset="0"/>
                <a:ea typeface="Verdana" panose="020B0604030504040204" pitchFamily="34" charset="0"/>
              </a:rPr>
              <a:t>Serverless function </a:t>
            </a:r>
            <a:r>
              <a:rPr lang="en-US" dirty="0">
                <a:latin typeface="Verdana" panose="020B0604030504040204" pitchFamily="34" charset="0"/>
                <a:ea typeface="Verdana" panose="020B0604030504040204" pitchFamily="34" charset="0"/>
              </a:rPr>
              <a:t>– A piece of code that will be executed by a compute service, on demand.</a:t>
            </a:r>
          </a:p>
          <a:p>
            <a:pPr algn="just"/>
            <a:endParaRPr lang="en-US" dirty="0">
              <a:latin typeface="Verdana" panose="020B0604030504040204" pitchFamily="34" charset="0"/>
              <a:ea typeface="Verdana" panose="020B0604030504040204" pitchFamily="34" charset="0"/>
            </a:endParaRPr>
          </a:p>
          <a:p>
            <a:pPr algn="just"/>
            <a:r>
              <a:rPr lang="en-US" b="1" dirty="0">
                <a:latin typeface="Verdana" panose="020B0604030504040204" pitchFamily="34" charset="0"/>
                <a:ea typeface="Verdana" panose="020B0604030504040204" pitchFamily="34" charset="0"/>
              </a:rPr>
              <a:t>Lambda trigger </a:t>
            </a:r>
            <a:r>
              <a:rPr lang="en-US" dirty="0">
                <a:latin typeface="Verdana" panose="020B0604030504040204" pitchFamily="34" charset="0"/>
                <a:ea typeface="Verdana" panose="020B0604030504040204" pitchFamily="34" charset="0"/>
              </a:rPr>
              <a:t>– The type of event that will make a Lambda (serverless) function run. This can be another AWS service or external input.</a:t>
            </a:r>
            <a:endParaRPr lang="en-IN" dirty="0">
              <a:latin typeface="Verdana" panose="020B0604030504040204" pitchFamily="34" charset="0"/>
              <a:ea typeface="Verdana" panose="020B0604030504040204" pitchFamily="34" charset="0"/>
            </a:endParaRPr>
          </a:p>
        </p:txBody>
      </p:sp>
      <p:sp>
        <p:nvSpPr>
          <p:cNvPr id="4" name="Footer Placeholder 3">
            <a:extLst>
              <a:ext uri="{FF2B5EF4-FFF2-40B4-BE49-F238E27FC236}">
                <a16:creationId xmlns:a16="http://schemas.microsoft.com/office/drawing/2014/main" id="{6438C9B5-C2A4-808E-2478-428FFA484AC5}"/>
              </a:ext>
            </a:extLst>
          </p:cNvPr>
          <p:cNvSpPr>
            <a:spLocks noGrp="1"/>
          </p:cNvSpPr>
          <p:nvPr>
            <p:ph type="ftr" sz="quarter" idx="11"/>
          </p:nvPr>
        </p:nvSpPr>
        <p:spPr/>
        <p:txBody>
          <a:bodyPr/>
          <a:lstStyle/>
          <a:p>
            <a:r>
              <a:rPr lang="en-US" dirty="0"/>
              <a:t>Basic Web Application</a:t>
            </a:r>
          </a:p>
        </p:txBody>
      </p:sp>
      <p:sp>
        <p:nvSpPr>
          <p:cNvPr id="5" name="Slide Number Placeholder 4">
            <a:extLst>
              <a:ext uri="{FF2B5EF4-FFF2-40B4-BE49-F238E27FC236}">
                <a16:creationId xmlns:a16="http://schemas.microsoft.com/office/drawing/2014/main" id="{92A6F6D5-5196-D17A-6D51-CEF1223B3751}"/>
              </a:ext>
            </a:extLst>
          </p:cNvPr>
          <p:cNvSpPr>
            <a:spLocks noGrp="1"/>
          </p:cNvSpPr>
          <p:nvPr>
            <p:ph type="sldNum" sz="quarter" idx="12"/>
          </p:nvPr>
        </p:nvSpPr>
        <p:spPr/>
        <p:txBody>
          <a:bodyPr/>
          <a:lstStyle/>
          <a:p>
            <a:fld id="{48F63A3B-78C7-47BE-AE5E-E10140E04643}" type="slidenum">
              <a:rPr lang="en-US" smtClean="0"/>
              <a:t>16</a:t>
            </a:fld>
            <a:endParaRPr lang="en-US" dirty="0"/>
          </a:p>
        </p:txBody>
      </p:sp>
    </p:spTree>
    <p:extLst>
      <p:ext uri="{BB962C8B-B14F-4D97-AF65-F5344CB8AC3E}">
        <p14:creationId xmlns:p14="http://schemas.microsoft.com/office/powerpoint/2010/main" val="4322197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p:txBody>
          <a:bodyPr/>
          <a:lstStyle/>
          <a:p>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7" name="Footer Placeholder 6">
            <a:extLst>
              <a:ext uri="{FF2B5EF4-FFF2-40B4-BE49-F238E27FC236}">
                <a16:creationId xmlns:a16="http://schemas.microsoft.com/office/drawing/2014/main" id="{3A122237-B06F-5E42-B051-D7859FC21D7D}"/>
              </a:ext>
            </a:extLst>
          </p:cNvPr>
          <p:cNvSpPr>
            <a:spLocks noGrp="1"/>
          </p:cNvSpPr>
          <p:nvPr>
            <p:ph type="ftr" sz="quarter" idx="11"/>
          </p:nvPr>
        </p:nvSpPr>
        <p:spPr/>
        <p:txBody>
          <a:bodyPr/>
          <a:lstStyle/>
          <a:p>
            <a:r>
              <a:rPr lang="en-US" dirty="0"/>
              <a:t>Basic Web Application</a:t>
            </a:r>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17</a:t>
            </a:fld>
            <a:endParaRPr lang="en-US" dirty="0"/>
          </a:p>
        </p:txBody>
      </p:sp>
      <p:sp>
        <p:nvSpPr>
          <p:cNvPr id="4" name="Content Placeholder 3">
            <a:extLst>
              <a:ext uri="{FF2B5EF4-FFF2-40B4-BE49-F238E27FC236}">
                <a16:creationId xmlns:a16="http://schemas.microsoft.com/office/drawing/2014/main" id="{4978151E-1A9B-D4B4-FFA5-467EAA0E4B40}"/>
              </a:ext>
            </a:extLst>
          </p:cNvPr>
          <p:cNvSpPr>
            <a:spLocks noGrp="1"/>
          </p:cNvSpPr>
          <p:nvPr>
            <p:ph sz="half" idx="1"/>
          </p:nvPr>
        </p:nvSpPr>
        <p:spPr/>
        <p:txBody>
          <a:bodyPr/>
          <a:lstStyle/>
          <a:p>
            <a:endParaRPr lang="en-IN"/>
          </a:p>
        </p:txBody>
      </p:sp>
      <p:pic>
        <p:nvPicPr>
          <p:cNvPr id="1026" name="Picture 2">
            <a:extLst>
              <a:ext uri="{FF2B5EF4-FFF2-40B4-BE49-F238E27FC236}">
                <a16:creationId xmlns:a16="http://schemas.microsoft.com/office/drawing/2014/main" id="{0CAB6BF5-6D9A-B5B3-D5B1-61B5B37D5F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33488"/>
            <a:ext cx="12192000" cy="439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474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DA05F-64A1-3FA9-5ED7-0263D9B1CC97}"/>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E6CEBCC7-DA8A-895F-FA6B-EAC58B14D889}"/>
              </a:ext>
            </a:extLst>
          </p:cNvPr>
          <p:cNvPicPr>
            <a:picLocks noGrp="1" noChangeAspect="1"/>
          </p:cNvPicPr>
          <p:nvPr>
            <p:ph sz="half" idx="1"/>
          </p:nvPr>
        </p:nvPicPr>
        <p:blipFill>
          <a:blip r:embed="rId2"/>
          <a:stretch>
            <a:fillRect/>
          </a:stretch>
        </p:blipFill>
        <p:spPr>
          <a:xfrm>
            <a:off x="212651" y="1178982"/>
            <a:ext cx="11720269" cy="5167071"/>
          </a:xfrm>
        </p:spPr>
      </p:pic>
      <p:sp>
        <p:nvSpPr>
          <p:cNvPr id="4" name="Footer Placeholder 3">
            <a:extLst>
              <a:ext uri="{FF2B5EF4-FFF2-40B4-BE49-F238E27FC236}">
                <a16:creationId xmlns:a16="http://schemas.microsoft.com/office/drawing/2014/main" id="{37DA38E7-2697-D7BD-DC70-0FAB7E46C282}"/>
              </a:ext>
            </a:extLst>
          </p:cNvPr>
          <p:cNvSpPr>
            <a:spLocks noGrp="1"/>
          </p:cNvSpPr>
          <p:nvPr>
            <p:ph type="ftr" sz="quarter" idx="11"/>
          </p:nvPr>
        </p:nvSpPr>
        <p:spPr/>
        <p:txBody>
          <a:bodyPr/>
          <a:lstStyle/>
          <a:p>
            <a:r>
              <a:rPr lang="en-US" dirty="0"/>
              <a:t>Basic Web Application</a:t>
            </a:r>
          </a:p>
        </p:txBody>
      </p:sp>
      <p:sp>
        <p:nvSpPr>
          <p:cNvPr id="5" name="Slide Number Placeholder 4">
            <a:extLst>
              <a:ext uri="{FF2B5EF4-FFF2-40B4-BE49-F238E27FC236}">
                <a16:creationId xmlns:a16="http://schemas.microsoft.com/office/drawing/2014/main" id="{EF5D40A2-F22E-ECF8-2B26-7EC1E871E3E2}"/>
              </a:ext>
            </a:extLst>
          </p:cNvPr>
          <p:cNvSpPr>
            <a:spLocks noGrp="1"/>
          </p:cNvSpPr>
          <p:nvPr>
            <p:ph type="sldNum" sz="quarter" idx="12"/>
          </p:nvPr>
        </p:nvSpPr>
        <p:spPr/>
        <p:txBody>
          <a:bodyPr/>
          <a:lstStyle/>
          <a:p>
            <a:fld id="{48F63A3B-78C7-47BE-AE5E-E10140E04643}" type="slidenum">
              <a:rPr lang="en-US" smtClean="0"/>
              <a:t>18</a:t>
            </a:fld>
            <a:endParaRPr lang="en-US" dirty="0"/>
          </a:p>
        </p:txBody>
      </p:sp>
    </p:spTree>
    <p:extLst>
      <p:ext uri="{BB962C8B-B14F-4D97-AF65-F5344CB8AC3E}">
        <p14:creationId xmlns:p14="http://schemas.microsoft.com/office/powerpoint/2010/main" val="3252750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E2FD6-706D-7566-4C04-07E5558DFEC3}"/>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F55BC77E-5E53-04B5-7366-5C1FB16563EB}"/>
              </a:ext>
            </a:extLst>
          </p:cNvPr>
          <p:cNvPicPr>
            <a:picLocks noGrp="1" noChangeAspect="1"/>
          </p:cNvPicPr>
          <p:nvPr>
            <p:ph sz="half" idx="1"/>
          </p:nvPr>
        </p:nvPicPr>
        <p:blipFill>
          <a:blip r:embed="rId2"/>
          <a:stretch>
            <a:fillRect/>
          </a:stretch>
        </p:blipFill>
        <p:spPr>
          <a:xfrm>
            <a:off x="159700" y="1709928"/>
            <a:ext cx="12106728" cy="4548730"/>
          </a:xfrm>
        </p:spPr>
      </p:pic>
      <p:sp>
        <p:nvSpPr>
          <p:cNvPr id="4" name="Footer Placeholder 3">
            <a:extLst>
              <a:ext uri="{FF2B5EF4-FFF2-40B4-BE49-F238E27FC236}">
                <a16:creationId xmlns:a16="http://schemas.microsoft.com/office/drawing/2014/main" id="{442D2294-7386-5C13-8CBF-C910B848FBCD}"/>
              </a:ext>
            </a:extLst>
          </p:cNvPr>
          <p:cNvSpPr>
            <a:spLocks noGrp="1"/>
          </p:cNvSpPr>
          <p:nvPr>
            <p:ph type="ftr" sz="quarter" idx="11"/>
          </p:nvPr>
        </p:nvSpPr>
        <p:spPr/>
        <p:txBody>
          <a:bodyPr/>
          <a:lstStyle/>
          <a:p>
            <a:r>
              <a:rPr lang="en-US" dirty="0"/>
              <a:t>Basic Web Application</a:t>
            </a:r>
          </a:p>
        </p:txBody>
      </p:sp>
      <p:sp>
        <p:nvSpPr>
          <p:cNvPr id="5" name="Slide Number Placeholder 4">
            <a:extLst>
              <a:ext uri="{FF2B5EF4-FFF2-40B4-BE49-F238E27FC236}">
                <a16:creationId xmlns:a16="http://schemas.microsoft.com/office/drawing/2014/main" id="{EB72B401-9CAB-D29D-3400-204A11DCF5D0}"/>
              </a:ext>
            </a:extLst>
          </p:cNvPr>
          <p:cNvSpPr>
            <a:spLocks noGrp="1"/>
          </p:cNvSpPr>
          <p:nvPr>
            <p:ph type="sldNum" sz="quarter" idx="12"/>
          </p:nvPr>
        </p:nvSpPr>
        <p:spPr/>
        <p:txBody>
          <a:bodyPr/>
          <a:lstStyle/>
          <a:p>
            <a:fld id="{48F63A3B-78C7-47BE-AE5E-E10140E04643}" type="slidenum">
              <a:rPr lang="en-US" smtClean="0"/>
              <a:t>19</a:t>
            </a:fld>
            <a:endParaRPr lang="en-US" dirty="0"/>
          </a:p>
        </p:txBody>
      </p:sp>
    </p:spTree>
    <p:extLst>
      <p:ext uri="{BB962C8B-B14F-4D97-AF65-F5344CB8AC3E}">
        <p14:creationId xmlns:p14="http://schemas.microsoft.com/office/powerpoint/2010/main" val="327875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1499616" y="594147"/>
            <a:ext cx="5693664" cy="768096"/>
          </a:xfrm>
        </p:spPr>
        <p:txBody>
          <a:bodyPr/>
          <a:lstStyle/>
          <a:p>
            <a: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t>AGENDA</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a:xfrm>
            <a:off x="1499616" y="2111413"/>
            <a:ext cx="5693664" cy="3927881"/>
          </a:xfrm>
        </p:spPr>
        <p:txBody>
          <a:bodyPr/>
          <a:lstStyle/>
          <a:p>
            <a:r>
              <a:rPr lang="en-US" dirty="0"/>
              <a:t>Introduction​</a:t>
            </a:r>
          </a:p>
          <a:p>
            <a:r>
              <a:rPr lang="en-US" dirty="0"/>
              <a:t>Services used</a:t>
            </a:r>
          </a:p>
          <a:p>
            <a:r>
              <a:rPr lang="en-US" dirty="0"/>
              <a:t>Objective </a:t>
            </a:r>
          </a:p>
          <a:p>
            <a:r>
              <a:rPr lang="en-US" dirty="0"/>
              <a:t>System Architecture </a:t>
            </a:r>
          </a:p>
          <a:p>
            <a:r>
              <a:rPr lang="en-US" dirty="0"/>
              <a:t>​Well Architecture Framework </a:t>
            </a:r>
          </a:p>
          <a:p>
            <a:r>
              <a:rPr lang="en-US" dirty="0"/>
              <a:t>​Summary​</a:t>
            </a:r>
          </a:p>
          <a:p>
            <a:endParaRPr lang="en-US" dirty="0"/>
          </a:p>
        </p:txBody>
      </p:sp>
    </p:spTree>
    <p:extLst>
      <p:ext uri="{BB962C8B-B14F-4D97-AF65-F5344CB8AC3E}">
        <p14:creationId xmlns:p14="http://schemas.microsoft.com/office/powerpoint/2010/main" val="3855531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07B29-2036-569F-8156-3677482990FB}"/>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3994EF6D-B98B-00D9-B8F5-F0B04D319FF9}"/>
              </a:ext>
            </a:extLst>
          </p:cNvPr>
          <p:cNvPicPr>
            <a:picLocks noGrp="1" noChangeAspect="1"/>
          </p:cNvPicPr>
          <p:nvPr>
            <p:ph sz="half" idx="1"/>
          </p:nvPr>
        </p:nvPicPr>
        <p:blipFill>
          <a:blip r:embed="rId2"/>
          <a:stretch>
            <a:fillRect/>
          </a:stretch>
        </p:blipFill>
        <p:spPr>
          <a:xfrm>
            <a:off x="2622383" y="163163"/>
            <a:ext cx="6867076" cy="6545981"/>
          </a:xfrm>
        </p:spPr>
      </p:pic>
      <p:sp>
        <p:nvSpPr>
          <p:cNvPr id="4" name="Footer Placeholder 3">
            <a:extLst>
              <a:ext uri="{FF2B5EF4-FFF2-40B4-BE49-F238E27FC236}">
                <a16:creationId xmlns:a16="http://schemas.microsoft.com/office/drawing/2014/main" id="{AF7993B2-711F-4439-252F-F70F98814F9C}"/>
              </a:ext>
            </a:extLst>
          </p:cNvPr>
          <p:cNvSpPr>
            <a:spLocks noGrp="1"/>
          </p:cNvSpPr>
          <p:nvPr>
            <p:ph type="ftr" sz="quarter" idx="11"/>
          </p:nvPr>
        </p:nvSpPr>
        <p:spPr/>
        <p:txBody>
          <a:bodyPr/>
          <a:lstStyle/>
          <a:p>
            <a:r>
              <a:rPr lang="en-US" dirty="0"/>
              <a:t>Basic Web Application</a:t>
            </a:r>
          </a:p>
        </p:txBody>
      </p:sp>
      <p:sp>
        <p:nvSpPr>
          <p:cNvPr id="5" name="Slide Number Placeholder 4">
            <a:extLst>
              <a:ext uri="{FF2B5EF4-FFF2-40B4-BE49-F238E27FC236}">
                <a16:creationId xmlns:a16="http://schemas.microsoft.com/office/drawing/2014/main" id="{89E5F367-295A-09A2-E9D0-638E90BF4909}"/>
              </a:ext>
            </a:extLst>
          </p:cNvPr>
          <p:cNvSpPr>
            <a:spLocks noGrp="1"/>
          </p:cNvSpPr>
          <p:nvPr>
            <p:ph type="sldNum" sz="quarter" idx="12"/>
          </p:nvPr>
        </p:nvSpPr>
        <p:spPr/>
        <p:txBody>
          <a:bodyPr/>
          <a:lstStyle/>
          <a:p>
            <a:fld id="{48F63A3B-78C7-47BE-AE5E-E10140E04643}" type="slidenum">
              <a:rPr lang="en-US" smtClean="0"/>
              <a:t>20</a:t>
            </a:fld>
            <a:endParaRPr lang="en-US" dirty="0"/>
          </a:p>
        </p:txBody>
      </p:sp>
    </p:spTree>
    <p:extLst>
      <p:ext uri="{BB962C8B-B14F-4D97-AF65-F5344CB8AC3E}">
        <p14:creationId xmlns:p14="http://schemas.microsoft.com/office/powerpoint/2010/main" val="4273448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78580-FA86-B8D3-CFD2-28D0711EA81C}"/>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7D565552-5D4F-8E65-703F-6277805296DA}"/>
              </a:ext>
            </a:extLst>
          </p:cNvPr>
          <p:cNvPicPr>
            <a:picLocks noGrp="1" noChangeAspect="1"/>
          </p:cNvPicPr>
          <p:nvPr>
            <p:ph sz="half" idx="1"/>
          </p:nvPr>
        </p:nvPicPr>
        <p:blipFill>
          <a:blip r:embed="rId3"/>
          <a:stretch>
            <a:fillRect/>
          </a:stretch>
        </p:blipFill>
        <p:spPr>
          <a:xfrm>
            <a:off x="101174" y="1063256"/>
            <a:ext cx="11986604" cy="5239575"/>
          </a:xfrm>
        </p:spPr>
      </p:pic>
      <p:sp>
        <p:nvSpPr>
          <p:cNvPr id="4" name="Footer Placeholder 3">
            <a:extLst>
              <a:ext uri="{FF2B5EF4-FFF2-40B4-BE49-F238E27FC236}">
                <a16:creationId xmlns:a16="http://schemas.microsoft.com/office/drawing/2014/main" id="{CA3805BD-AA14-8382-88AB-3CDB68997E50}"/>
              </a:ext>
            </a:extLst>
          </p:cNvPr>
          <p:cNvSpPr>
            <a:spLocks noGrp="1"/>
          </p:cNvSpPr>
          <p:nvPr>
            <p:ph type="ftr" sz="quarter" idx="11"/>
          </p:nvPr>
        </p:nvSpPr>
        <p:spPr/>
        <p:txBody>
          <a:bodyPr/>
          <a:lstStyle/>
          <a:p>
            <a:r>
              <a:rPr lang="en-US" dirty="0"/>
              <a:t>Basic Web Application</a:t>
            </a:r>
          </a:p>
        </p:txBody>
      </p:sp>
      <p:sp>
        <p:nvSpPr>
          <p:cNvPr id="5" name="Slide Number Placeholder 4">
            <a:extLst>
              <a:ext uri="{FF2B5EF4-FFF2-40B4-BE49-F238E27FC236}">
                <a16:creationId xmlns:a16="http://schemas.microsoft.com/office/drawing/2014/main" id="{6518235F-EB94-1341-F206-4B1A46A2C87C}"/>
              </a:ext>
            </a:extLst>
          </p:cNvPr>
          <p:cNvSpPr>
            <a:spLocks noGrp="1"/>
          </p:cNvSpPr>
          <p:nvPr>
            <p:ph type="sldNum" sz="quarter" idx="12"/>
          </p:nvPr>
        </p:nvSpPr>
        <p:spPr/>
        <p:txBody>
          <a:bodyPr/>
          <a:lstStyle/>
          <a:p>
            <a:fld id="{48F63A3B-78C7-47BE-AE5E-E10140E04643}" type="slidenum">
              <a:rPr lang="en-US" smtClean="0"/>
              <a:t>21</a:t>
            </a:fld>
            <a:endParaRPr lang="en-US" dirty="0"/>
          </a:p>
        </p:txBody>
      </p:sp>
    </p:spTree>
    <p:extLst>
      <p:ext uri="{BB962C8B-B14F-4D97-AF65-F5344CB8AC3E}">
        <p14:creationId xmlns:p14="http://schemas.microsoft.com/office/powerpoint/2010/main" val="7393881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884C3-45F7-9097-63B1-EC20810A857E}"/>
              </a:ext>
            </a:extLst>
          </p:cNvPr>
          <p:cNvSpPr>
            <a:spLocks noGrp="1"/>
          </p:cNvSpPr>
          <p:nvPr>
            <p:ph type="ctrTitle"/>
          </p:nvPr>
        </p:nvSpPr>
        <p:spPr>
          <a:xfrm>
            <a:off x="1527048" y="1073888"/>
            <a:ext cx="4169664" cy="1568728"/>
          </a:xfrm>
        </p:spPr>
        <p:txBody>
          <a:bodyPr/>
          <a:lstStyle/>
          <a:p>
            <a:r>
              <a:rPr lang="en-IN" dirty="0"/>
              <a:t>Where we are now?</a:t>
            </a:r>
          </a:p>
        </p:txBody>
      </p:sp>
      <p:pic>
        <p:nvPicPr>
          <p:cNvPr id="4" name="Picture 3">
            <a:extLst>
              <a:ext uri="{FF2B5EF4-FFF2-40B4-BE49-F238E27FC236}">
                <a16:creationId xmlns:a16="http://schemas.microsoft.com/office/drawing/2014/main" id="{6B24E51A-BEAD-E47C-3C20-50D629D160E2}"/>
              </a:ext>
            </a:extLst>
          </p:cNvPr>
          <p:cNvPicPr>
            <a:picLocks noChangeAspect="1"/>
          </p:cNvPicPr>
          <p:nvPr/>
        </p:nvPicPr>
        <p:blipFill>
          <a:blip r:embed="rId3"/>
          <a:stretch>
            <a:fillRect/>
          </a:stretch>
        </p:blipFill>
        <p:spPr>
          <a:xfrm>
            <a:off x="80665" y="2736550"/>
            <a:ext cx="7394023" cy="3159608"/>
          </a:xfrm>
          <a:prstGeom prst="rect">
            <a:avLst/>
          </a:prstGeom>
        </p:spPr>
      </p:pic>
      <p:sp>
        <p:nvSpPr>
          <p:cNvPr id="3" name="Subtitle 2">
            <a:extLst>
              <a:ext uri="{FF2B5EF4-FFF2-40B4-BE49-F238E27FC236}">
                <a16:creationId xmlns:a16="http://schemas.microsoft.com/office/drawing/2014/main" id="{75D89AE5-05DA-CCFF-C5FE-2587179E131C}"/>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41665236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14E35-FF89-16B6-DE11-853EDF85B758}"/>
              </a:ext>
            </a:extLst>
          </p:cNvPr>
          <p:cNvSpPr>
            <a:spLocks noGrp="1"/>
          </p:cNvSpPr>
          <p:nvPr>
            <p:ph type="title"/>
          </p:nvPr>
        </p:nvSpPr>
        <p:spPr>
          <a:xfrm>
            <a:off x="4224528" y="847746"/>
            <a:ext cx="6766560" cy="768096"/>
          </a:xfrm>
        </p:spPr>
        <p:txBody>
          <a:bodyPr/>
          <a:lstStyle/>
          <a:p>
            <a:r>
              <a:rPr lang="en-US" dirty="0"/>
              <a:t>Link a Serverless Function to a Web App</a:t>
            </a:r>
            <a:endParaRPr lang="en-IN" dirty="0"/>
          </a:p>
        </p:txBody>
      </p:sp>
      <p:sp>
        <p:nvSpPr>
          <p:cNvPr id="3" name="Content Placeholder 2">
            <a:extLst>
              <a:ext uri="{FF2B5EF4-FFF2-40B4-BE49-F238E27FC236}">
                <a16:creationId xmlns:a16="http://schemas.microsoft.com/office/drawing/2014/main" id="{97D3E082-FEB6-0495-6FD3-A09E71E234B3}"/>
              </a:ext>
            </a:extLst>
          </p:cNvPr>
          <p:cNvSpPr>
            <a:spLocks noGrp="1"/>
          </p:cNvSpPr>
          <p:nvPr>
            <p:ph idx="1"/>
          </p:nvPr>
        </p:nvSpPr>
        <p:spPr/>
        <p:txBody>
          <a:bodyPr/>
          <a:lstStyle/>
          <a:p>
            <a:pPr algn="just"/>
            <a:r>
              <a:rPr lang="en-US" sz="1800" dirty="0">
                <a:latin typeface="Verdana" panose="020B0604030504040204" pitchFamily="34" charset="0"/>
                <a:ea typeface="Verdana" panose="020B0604030504040204" pitchFamily="34" charset="0"/>
              </a:rPr>
              <a:t> we will use Amazon API Gateway to create a RESTful API that will allow us to make calls to our Lambda function from a web client (typically refers to a user's web browser). </a:t>
            </a:r>
          </a:p>
          <a:p>
            <a:pPr algn="just"/>
            <a:endParaRPr lang="en-US" sz="1800" dirty="0">
              <a:latin typeface="Verdana" panose="020B0604030504040204" pitchFamily="34" charset="0"/>
              <a:ea typeface="Verdana" panose="020B0604030504040204" pitchFamily="34" charset="0"/>
            </a:endParaRPr>
          </a:p>
          <a:p>
            <a:pPr algn="just"/>
            <a:r>
              <a:rPr lang="en-US" sz="1800" dirty="0">
                <a:latin typeface="Verdana" panose="020B0604030504040204" pitchFamily="34" charset="0"/>
                <a:ea typeface="Verdana" panose="020B0604030504040204" pitchFamily="34" charset="0"/>
              </a:rPr>
              <a:t>API Gateway will act as a middle layer between the HTML client we created in module one and the serverless backend we created in module two.</a:t>
            </a:r>
            <a:endParaRPr lang="en-IN" sz="1800" dirty="0">
              <a:latin typeface="Verdana" panose="020B0604030504040204" pitchFamily="34" charset="0"/>
              <a:ea typeface="Verdana" panose="020B0604030504040204" pitchFamily="34" charset="0"/>
            </a:endParaRPr>
          </a:p>
        </p:txBody>
      </p:sp>
      <p:sp>
        <p:nvSpPr>
          <p:cNvPr id="4" name="Footer Placeholder 3">
            <a:extLst>
              <a:ext uri="{FF2B5EF4-FFF2-40B4-BE49-F238E27FC236}">
                <a16:creationId xmlns:a16="http://schemas.microsoft.com/office/drawing/2014/main" id="{36DC0929-6E05-E877-9551-D18D9C946F9C}"/>
              </a:ext>
            </a:extLst>
          </p:cNvPr>
          <p:cNvSpPr>
            <a:spLocks noGrp="1"/>
          </p:cNvSpPr>
          <p:nvPr>
            <p:ph type="ftr" sz="quarter" idx="11"/>
          </p:nvPr>
        </p:nvSpPr>
        <p:spPr/>
        <p:txBody>
          <a:bodyPr/>
          <a:lstStyle/>
          <a:p>
            <a:r>
              <a:rPr lang="en-US" dirty="0"/>
              <a:t>Basic Web Application</a:t>
            </a:r>
          </a:p>
        </p:txBody>
      </p:sp>
      <p:sp>
        <p:nvSpPr>
          <p:cNvPr id="5" name="Slide Number Placeholder 4">
            <a:extLst>
              <a:ext uri="{FF2B5EF4-FFF2-40B4-BE49-F238E27FC236}">
                <a16:creationId xmlns:a16="http://schemas.microsoft.com/office/drawing/2014/main" id="{47C6D4B1-0B0C-8B91-1134-0A1EFD64204D}"/>
              </a:ext>
            </a:extLst>
          </p:cNvPr>
          <p:cNvSpPr>
            <a:spLocks noGrp="1"/>
          </p:cNvSpPr>
          <p:nvPr>
            <p:ph type="sldNum" sz="quarter" idx="12"/>
          </p:nvPr>
        </p:nvSpPr>
        <p:spPr/>
        <p:txBody>
          <a:bodyPr/>
          <a:lstStyle/>
          <a:p>
            <a:fld id="{48F63A3B-78C7-47BE-AE5E-E10140E04643}" type="slidenum">
              <a:rPr lang="en-US" smtClean="0"/>
              <a:t>23</a:t>
            </a:fld>
            <a:endParaRPr lang="en-US" dirty="0"/>
          </a:p>
        </p:txBody>
      </p:sp>
    </p:spTree>
    <p:extLst>
      <p:ext uri="{BB962C8B-B14F-4D97-AF65-F5344CB8AC3E}">
        <p14:creationId xmlns:p14="http://schemas.microsoft.com/office/powerpoint/2010/main" val="12541565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B42360-FF1F-745F-4E1F-A4A01BB66623}"/>
              </a:ext>
            </a:extLst>
          </p:cNvPr>
          <p:cNvSpPr>
            <a:spLocks noGrp="1"/>
          </p:cNvSpPr>
          <p:nvPr>
            <p:ph idx="1"/>
          </p:nvPr>
        </p:nvSpPr>
        <p:spPr>
          <a:xfrm>
            <a:off x="4224528" y="2466753"/>
            <a:ext cx="6766560" cy="3456527"/>
          </a:xfrm>
        </p:spPr>
        <p:txBody>
          <a:bodyPr/>
          <a:lstStyle/>
          <a:p>
            <a:pPr algn="just"/>
            <a:r>
              <a:rPr lang="en-US" sz="1800" dirty="0">
                <a:solidFill>
                  <a:srgbClr val="333333"/>
                </a:solidFill>
                <a:latin typeface="Verdana" panose="020B0604030504040204" pitchFamily="34" charset="0"/>
                <a:ea typeface="Verdana" panose="020B0604030504040204" pitchFamily="34" charset="0"/>
              </a:rPr>
              <a:t>I will :</a:t>
            </a:r>
            <a:endParaRPr lang="en-US" sz="1800" b="0" i="0" dirty="0">
              <a:solidFill>
                <a:srgbClr val="333333"/>
              </a:solidFill>
              <a:effectLst/>
              <a:latin typeface="Verdana" panose="020B0604030504040204" pitchFamily="34" charset="0"/>
              <a:ea typeface="Verdana" panose="020B0604030504040204" pitchFamily="34" charset="0"/>
            </a:endParaRPr>
          </a:p>
          <a:p>
            <a:pPr algn="just">
              <a:buFont typeface="Arial" panose="020B0604020202020204" pitchFamily="34" charset="0"/>
              <a:buChar char="•"/>
            </a:pPr>
            <a:endParaRPr lang="en-US" sz="1800" dirty="0">
              <a:solidFill>
                <a:srgbClr val="333333"/>
              </a:solidFill>
              <a:latin typeface="Verdana" panose="020B0604030504040204" pitchFamily="34" charset="0"/>
              <a:ea typeface="Verdana" panose="020B0604030504040204" pitchFamily="34" charset="0"/>
            </a:endParaRPr>
          </a:p>
          <a:p>
            <a:pPr algn="just">
              <a:buFont typeface="Arial" panose="020B0604020202020204" pitchFamily="34" charset="0"/>
              <a:buChar char="•"/>
            </a:pPr>
            <a:r>
              <a:rPr lang="en-US" sz="1800" b="0" i="0" dirty="0">
                <a:solidFill>
                  <a:srgbClr val="333333"/>
                </a:solidFill>
                <a:effectLst/>
                <a:latin typeface="Verdana" panose="020B0604030504040204" pitchFamily="34" charset="0"/>
                <a:ea typeface="Verdana" panose="020B0604030504040204" pitchFamily="34" charset="0"/>
              </a:rPr>
              <a:t> Create a new API using API Gateway</a:t>
            </a:r>
          </a:p>
          <a:p>
            <a:pPr algn="just">
              <a:buFont typeface="Arial" panose="020B0604020202020204" pitchFamily="34" charset="0"/>
              <a:buChar char="•"/>
            </a:pPr>
            <a:r>
              <a:rPr lang="en-US" sz="1800" b="0" i="0" dirty="0">
                <a:solidFill>
                  <a:srgbClr val="333333"/>
                </a:solidFill>
                <a:effectLst/>
                <a:latin typeface="Verdana" panose="020B0604030504040204" pitchFamily="34" charset="0"/>
                <a:ea typeface="Verdana" panose="020B0604030504040204" pitchFamily="34" charset="0"/>
              </a:rPr>
              <a:t> Define HTTP methods on your API</a:t>
            </a:r>
          </a:p>
          <a:p>
            <a:pPr algn="just">
              <a:buFont typeface="Arial" panose="020B0604020202020204" pitchFamily="34" charset="0"/>
              <a:buChar char="•"/>
            </a:pPr>
            <a:r>
              <a:rPr lang="en-US" sz="1800" b="0" i="0" dirty="0">
                <a:solidFill>
                  <a:srgbClr val="333333"/>
                </a:solidFill>
                <a:effectLst/>
                <a:latin typeface="Verdana" panose="020B0604030504040204" pitchFamily="34" charset="0"/>
                <a:ea typeface="Verdana" panose="020B0604030504040204" pitchFamily="34" charset="0"/>
              </a:rPr>
              <a:t> Trigger a Lambda function from an API</a:t>
            </a:r>
          </a:p>
          <a:p>
            <a:pPr algn="just">
              <a:buFont typeface="Arial" panose="020B0604020202020204" pitchFamily="34" charset="0"/>
              <a:buChar char="•"/>
            </a:pPr>
            <a:r>
              <a:rPr lang="en-US" sz="1800" b="0" i="0" dirty="0">
                <a:solidFill>
                  <a:srgbClr val="333333"/>
                </a:solidFill>
                <a:effectLst/>
                <a:latin typeface="Verdana" panose="020B0604030504040204" pitchFamily="34" charset="0"/>
                <a:ea typeface="Verdana" panose="020B0604030504040204" pitchFamily="34" charset="0"/>
              </a:rPr>
              <a:t> Enable cross-origin resource sharing (CORS) on an API so you can consume resources from a different origin (domain)</a:t>
            </a:r>
          </a:p>
          <a:p>
            <a:pPr algn="just">
              <a:buFont typeface="Arial" panose="020B0604020202020204" pitchFamily="34" charset="0"/>
              <a:buChar char="•"/>
            </a:pPr>
            <a:r>
              <a:rPr lang="en-US" sz="1800" b="0" i="0" dirty="0">
                <a:solidFill>
                  <a:srgbClr val="333333"/>
                </a:solidFill>
                <a:effectLst/>
                <a:latin typeface="Verdana" panose="020B0604030504040204" pitchFamily="34" charset="0"/>
                <a:ea typeface="Verdana" panose="020B0604030504040204" pitchFamily="34" charset="0"/>
              </a:rPr>
              <a:t> Test an API created with API Gateway from the AWS Management Console</a:t>
            </a:r>
          </a:p>
          <a:p>
            <a:pPr algn="just"/>
            <a:endParaRPr lang="en-IN" sz="1800" dirty="0">
              <a:latin typeface="Verdana" panose="020B0604030504040204" pitchFamily="34" charset="0"/>
              <a:ea typeface="Verdana" panose="020B0604030504040204" pitchFamily="34" charset="0"/>
            </a:endParaRPr>
          </a:p>
        </p:txBody>
      </p:sp>
      <p:sp>
        <p:nvSpPr>
          <p:cNvPr id="4" name="Footer Placeholder 3">
            <a:extLst>
              <a:ext uri="{FF2B5EF4-FFF2-40B4-BE49-F238E27FC236}">
                <a16:creationId xmlns:a16="http://schemas.microsoft.com/office/drawing/2014/main" id="{D60A1F8B-04E1-71E4-62A3-C08EE853B511}"/>
              </a:ext>
            </a:extLst>
          </p:cNvPr>
          <p:cNvSpPr>
            <a:spLocks noGrp="1"/>
          </p:cNvSpPr>
          <p:nvPr>
            <p:ph type="ftr" sz="quarter" idx="11"/>
          </p:nvPr>
        </p:nvSpPr>
        <p:spPr/>
        <p:txBody>
          <a:bodyPr/>
          <a:lstStyle/>
          <a:p>
            <a:r>
              <a:rPr lang="en-US" dirty="0"/>
              <a:t>Basic Web Application</a:t>
            </a:r>
          </a:p>
        </p:txBody>
      </p:sp>
      <p:sp>
        <p:nvSpPr>
          <p:cNvPr id="5" name="Slide Number Placeholder 4">
            <a:extLst>
              <a:ext uri="{FF2B5EF4-FFF2-40B4-BE49-F238E27FC236}">
                <a16:creationId xmlns:a16="http://schemas.microsoft.com/office/drawing/2014/main" id="{B0BDC104-EBBF-75A5-B54D-B601B5CBE759}"/>
              </a:ext>
            </a:extLst>
          </p:cNvPr>
          <p:cNvSpPr>
            <a:spLocks noGrp="1"/>
          </p:cNvSpPr>
          <p:nvPr>
            <p:ph type="sldNum" sz="quarter" idx="12"/>
          </p:nvPr>
        </p:nvSpPr>
        <p:spPr/>
        <p:txBody>
          <a:bodyPr/>
          <a:lstStyle/>
          <a:p>
            <a:fld id="{48F63A3B-78C7-47BE-AE5E-E10140E04643}" type="slidenum">
              <a:rPr lang="en-US" smtClean="0"/>
              <a:t>24</a:t>
            </a:fld>
            <a:endParaRPr lang="en-US" dirty="0"/>
          </a:p>
        </p:txBody>
      </p:sp>
    </p:spTree>
    <p:extLst>
      <p:ext uri="{BB962C8B-B14F-4D97-AF65-F5344CB8AC3E}">
        <p14:creationId xmlns:p14="http://schemas.microsoft.com/office/powerpoint/2010/main" val="3517637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3A144-5D7A-9E18-C3AD-FEA89F19B61A}"/>
              </a:ext>
            </a:extLst>
          </p:cNvPr>
          <p:cNvSpPr>
            <a:spLocks noGrp="1"/>
          </p:cNvSpPr>
          <p:nvPr>
            <p:ph type="title"/>
          </p:nvPr>
        </p:nvSpPr>
        <p:spPr/>
        <p:txBody>
          <a:bodyPr/>
          <a:lstStyle/>
          <a:p>
            <a:r>
              <a:rPr lang="en-IN" dirty="0"/>
              <a:t>Key Takeaways</a:t>
            </a:r>
          </a:p>
        </p:txBody>
      </p:sp>
      <p:sp>
        <p:nvSpPr>
          <p:cNvPr id="3" name="Content Placeholder 2">
            <a:extLst>
              <a:ext uri="{FF2B5EF4-FFF2-40B4-BE49-F238E27FC236}">
                <a16:creationId xmlns:a16="http://schemas.microsoft.com/office/drawing/2014/main" id="{9CC802C9-1936-9D46-97DA-8B8A29A1109C}"/>
              </a:ext>
            </a:extLst>
          </p:cNvPr>
          <p:cNvSpPr>
            <a:spLocks noGrp="1"/>
          </p:cNvSpPr>
          <p:nvPr>
            <p:ph sz="half" idx="1"/>
          </p:nvPr>
        </p:nvSpPr>
        <p:spPr/>
        <p:txBody>
          <a:bodyPr/>
          <a:lstStyle/>
          <a:p>
            <a:r>
              <a:rPr lang="en-US" b="1" dirty="0">
                <a:latin typeface="Verdana" panose="020B0604030504040204" pitchFamily="34" charset="0"/>
                <a:ea typeface="Verdana" panose="020B0604030504040204" pitchFamily="34" charset="0"/>
              </a:rPr>
              <a:t>RESTful API </a:t>
            </a:r>
            <a:r>
              <a:rPr lang="en-US" dirty="0">
                <a:latin typeface="Verdana" panose="020B0604030504040204" pitchFamily="34" charset="0"/>
                <a:ea typeface="Verdana" panose="020B0604030504040204" pitchFamily="34" charset="0"/>
              </a:rPr>
              <a:t>— REST stands for "Representational State Transfer" and is an architectural pattern for creating web services. API stands for "application programming interface." Thus, a RESTful API is one that implements the REST architectural pattern.</a:t>
            </a:r>
          </a:p>
          <a:p>
            <a:endParaRPr lang="en-US" dirty="0">
              <a:latin typeface="Verdana" panose="020B0604030504040204" pitchFamily="34" charset="0"/>
              <a:ea typeface="Verdana" panose="020B0604030504040204" pitchFamily="34" charset="0"/>
            </a:endParaRPr>
          </a:p>
          <a:p>
            <a:r>
              <a:rPr lang="en-US" b="1" dirty="0">
                <a:latin typeface="Verdana" panose="020B0604030504040204" pitchFamily="34" charset="0"/>
                <a:ea typeface="Verdana" panose="020B0604030504040204" pitchFamily="34" charset="0"/>
              </a:rPr>
              <a:t>HTTP request methods </a:t>
            </a:r>
            <a:r>
              <a:rPr lang="en-US" dirty="0">
                <a:latin typeface="Verdana" panose="020B0604030504040204" pitchFamily="34" charset="0"/>
                <a:ea typeface="Verdana" panose="020B0604030504040204" pitchFamily="34" charset="0"/>
              </a:rPr>
              <a:t>— HTTP methods are designed to enable communications between clients and servers. Methods, like GET or PUT defined by the HTTP protocol, are used to indicate what action to take on a resource.</a:t>
            </a:r>
          </a:p>
          <a:p>
            <a:endParaRPr lang="en-US" dirty="0">
              <a:latin typeface="Verdana" panose="020B0604030504040204" pitchFamily="34" charset="0"/>
              <a:ea typeface="Verdana" panose="020B0604030504040204" pitchFamily="34" charset="0"/>
            </a:endParaRPr>
          </a:p>
          <a:p>
            <a:r>
              <a:rPr lang="en-US" b="1" dirty="0">
                <a:latin typeface="Verdana" panose="020B0604030504040204" pitchFamily="34" charset="0"/>
                <a:ea typeface="Verdana" panose="020B0604030504040204" pitchFamily="34" charset="0"/>
              </a:rPr>
              <a:t>CORS</a:t>
            </a:r>
            <a:r>
              <a:rPr lang="en-US" dirty="0">
                <a:latin typeface="Verdana" panose="020B0604030504040204" pitchFamily="34" charset="0"/>
                <a:ea typeface="Verdana" panose="020B0604030504040204" pitchFamily="34" charset="0"/>
              </a:rPr>
              <a:t> — The CORS browser security feature uses HTTP headers to tell a browser to allow a given web application running at one origin (domain) to access selected resources from a server at a different origin.</a:t>
            </a:r>
          </a:p>
          <a:p>
            <a:endParaRPr lang="en-US" dirty="0">
              <a:latin typeface="Verdana" panose="020B0604030504040204" pitchFamily="34" charset="0"/>
              <a:ea typeface="Verdana" panose="020B0604030504040204" pitchFamily="34" charset="0"/>
            </a:endParaRPr>
          </a:p>
          <a:p>
            <a:r>
              <a:rPr lang="en-US" b="1" dirty="0">
                <a:latin typeface="Verdana" panose="020B0604030504040204" pitchFamily="34" charset="0"/>
                <a:ea typeface="Verdana" panose="020B0604030504040204" pitchFamily="34" charset="0"/>
              </a:rPr>
              <a:t>Edge optimized </a:t>
            </a:r>
            <a:r>
              <a:rPr lang="en-US" dirty="0">
                <a:latin typeface="Verdana" panose="020B0604030504040204" pitchFamily="34" charset="0"/>
                <a:ea typeface="Verdana" panose="020B0604030504040204" pitchFamily="34" charset="0"/>
              </a:rPr>
              <a:t>— A resource that uses AWS global infrastructure to better serve geographically diverse clients.</a:t>
            </a:r>
            <a:endParaRPr lang="en-IN" dirty="0">
              <a:latin typeface="Verdana" panose="020B0604030504040204" pitchFamily="34" charset="0"/>
              <a:ea typeface="Verdana" panose="020B0604030504040204" pitchFamily="34" charset="0"/>
            </a:endParaRPr>
          </a:p>
        </p:txBody>
      </p:sp>
      <p:sp>
        <p:nvSpPr>
          <p:cNvPr id="4" name="Footer Placeholder 3">
            <a:extLst>
              <a:ext uri="{FF2B5EF4-FFF2-40B4-BE49-F238E27FC236}">
                <a16:creationId xmlns:a16="http://schemas.microsoft.com/office/drawing/2014/main" id="{CACEDFC7-7606-CF8A-3359-B4BFC77740A3}"/>
              </a:ext>
            </a:extLst>
          </p:cNvPr>
          <p:cNvSpPr>
            <a:spLocks noGrp="1"/>
          </p:cNvSpPr>
          <p:nvPr>
            <p:ph type="ftr" sz="quarter" idx="11"/>
          </p:nvPr>
        </p:nvSpPr>
        <p:spPr/>
        <p:txBody>
          <a:bodyPr/>
          <a:lstStyle/>
          <a:p>
            <a:r>
              <a:rPr lang="en-US" dirty="0"/>
              <a:t>Basic Web Application</a:t>
            </a:r>
          </a:p>
        </p:txBody>
      </p:sp>
      <p:sp>
        <p:nvSpPr>
          <p:cNvPr id="5" name="Slide Number Placeholder 4">
            <a:extLst>
              <a:ext uri="{FF2B5EF4-FFF2-40B4-BE49-F238E27FC236}">
                <a16:creationId xmlns:a16="http://schemas.microsoft.com/office/drawing/2014/main" id="{EEAD058B-085E-96C0-F9D1-0C4168D5C5C4}"/>
              </a:ext>
            </a:extLst>
          </p:cNvPr>
          <p:cNvSpPr>
            <a:spLocks noGrp="1"/>
          </p:cNvSpPr>
          <p:nvPr>
            <p:ph type="sldNum" sz="quarter" idx="12"/>
          </p:nvPr>
        </p:nvSpPr>
        <p:spPr/>
        <p:txBody>
          <a:bodyPr/>
          <a:lstStyle/>
          <a:p>
            <a:fld id="{48F63A3B-78C7-47BE-AE5E-E10140E04643}" type="slidenum">
              <a:rPr lang="en-US" smtClean="0"/>
              <a:t>25</a:t>
            </a:fld>
            <a:endParaRPr lang="en-US" dirty="0"/>
          </a:p>
        </p:txBody>
      </p:sp>
    </p:spTree>
    <p:extLst>
      <p:ext uri="{BB962C8B-B14F-4D97-AF65-F5344CB8AC3E}">
        <p14:creationId xmlns:p14="http://schemas.microsoft.com/office/powerpoint/2010/main" val="10611123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3522F-FABB-4B9E-F9E8-ABB081B0CBA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926B473-46A3-2A10-8F21-DDF02AE56EC7}"/>
              </a:ext>
            </a:extLst>
          </p:cNvPr>
          <p:cNvSpPr>
            <a:spLocks noGrp="1"/>
          </p:cNvSpPr>
          <p:nvPr>
            <p:ph sz="half" idx="1"/>
          </p:nvPr>
        </p:nvSpPr>
        <p:spPr/>
        <p:txBody>
          <a:bodyPr/>
          <a:lstStyle/>
          <a:p>
            <a:endParaRPr lang="en-IN"/>
          </a:p>
        </p:txBody>
      </p:sp>
      <p:sp>
        <p:nvSpPr>
          <p:cNvPr id="4" name="Footer Placeholder 3">
            <a:extLst>
              <a:ext uri="{FF2B5EF4-FFF2-40B4-BE49-F238E27FC236}">
                <a16:creationId xmlns:a16="http://schemas.microsoft.com/office/drawing/2014/main" id="{A29BDC9C-7B30-0BFD-4556-7DC60D4F883C}"/>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8F9B3BC0-C81B-440A-E461-D87144D4B3AF}"/>
              </a:ext>
            </a:extLst>
          </p:cNvPr>
          <p:cNvSpPr>
            <a:spLocks noGrp="1"/>
          </p:cNvSpPr>
          <p:nvPr>
            <p:ph type="sldNum" sz="quarter" idx="12"/>
          </p:nvPr>
        </p:nvSpPr>
        <p:spPr/>
        <p:txBody>
          <a:bodyPr/>
          <a:lstStyle/>
          <a:p>
            <a:fld id="{48F63A3B-78C7-47BE-AE5E-E10140E04643}" type="slidenum">
              <a:rPr lang="en-US" smtClean="0"/>
              <a:t>26</a:t>
            </a:fld>
            <a:endParaRPr lang="en-US" dirty="0"/>
          </a:p>
        </p:txBody>
      </p:sp>
      <p:pic>
        <p:nvPicPr>
          <p:cNvPr id="7" name="Picture 6">
            <a:extLst>
              <a:ext uri="{FF2B5EF4-FFF2-40B4-BE49-F238E27FC236}">
                <a16:creationId xmlns:a16="http://schemas.microsoft.com/office/drawing/2014/main" id="{97471F47-4BD7-0CED-A624-0C0C9D1546B5}"/>
              </a:ext>
            </a:extLst>
          </p:cNvPr>
          <p:cNvPicPr>
            <a:picLocks noChangeAspect="1"/>
          </p:cNvPicPr>
          <p:nvPr/>
        </p:nvPicPr>
        <p:blipFill>
          <a:blip r:embed="rId2"/>
          <a:stretch>
            <a:fillRect/>
          </a:stretch>
        </p:blipFill>
        <p:spPr>
          <a:xfrm>
            <a:off x="497388" y="121364"/>
            <a:ext cx="11072820" cy="6416596"/>
          </a:xfrm>
          <a:prstGeom prst="rect">
            <a:avLst/>
          </a:prstGeom>
        </p:spPr>
      </p:pic>
    </p:spTree>
    <p:extLst>
      <p:ext uri="{BB962C8B-B14F-4D97-AF65-F5344CB8AC3E}">
        <p14:creationId xmlns:p14="http://schemas.microsoft.com/office/powerpoint/2010/main" val="736175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3D6C1-D055-E0D9-543F-BE4C676BD94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F8EF96A-D33B-6F0A-711F-5BF6E5E932D7}"/>
              </a:ext>
            </a:extLst>
          </p:cNvPr>
          <p:cNvSpPr>
            <a:spLocks noGrp="1"/>
          </p:cNvSpPr>
          <p:nvPr>
            <p:ph sz="half" idx="1"/>
          </p:nvPr>
        </p:nvSpPr>
        <p:spPr/>
        <p:txBody>
          <a:bodyPr/>
          <a:lstStyle/>
          <a:p>
            <a:endParaRPr lang="en-IN" dirty="0"/>
          </a:p>
        </p:txBody>
      </p:sp>
      <p:sp>
        <p:nvSpPr>
          <p:cNvPr id="4" name="Footer Placeholder 3">
            <a:extLst>
              <a:ext uri="{FF2B5EF4-FFF2-40B4-BE49-F238E27FC236}">
                <a16:creationId xmlns:a16="http://schemas.microsoft.com/office/drawing/2014/main" id="{E0AF1878-D861-D871-A708-A050F8E4D667}"/>
              </a:ext>
            </a:extLst>
          </p:cNvPr>
          <p:cNvSpPr>
            <a:spLocks noGrp="1"/>
          </p:cNvSpPr>
          <p:nvPr>
            <p:ph type="ftr" sz="quarter" idx="11"/>
          </p:nvPr>
        </p:nvSpPr>
        <p:spPr/>
        <p:txBody>
          <a:bodyPr/>
          <a:lstStyle/>
          <a:p>
            <a:r>
              <a:rPr lang="en-US" dirty="0"/>
              <a:t>Basic Web Application</a:t>
            </a:r>
          </a:p>
        </p:txBody>
      </p:sp>
      <p:sp>
        <p:nvSpPr>
          <p:cNvPr id="5" name="Slide Number Placeholder 4">
            <a:extLst>
              <a:ext uri="{FF2B5EF4-FFF2-40B4-BE49-F238E27FC236}">
                <a16:creationId xmlns:a16="http://schemas.microsoft.com/office/drawing/2014/main" id="{CFF67965-E027-75CF-265D-1ADBC28D2B91}"/>
              </a:ext>
            </a:extLst>
          </p:cNvPr>
          <p:cNvSpPr>
            <a:spLocks noGrp="1"/>
          </p:cNvSpPr>
          <p:nvPr>
            <p:ph type="sldNum" sz="quarter" idx="12"/>
          </p:nvPr>
        </p:nvSpPr>
        <p:spPr/>
        <p:txBody>
          <a:bodyPr/>
          <a:lstStyle/>
          <a:p>
            <a:fld id="{48F63A3B-78C7-47BE-AE5E-E10140E04643}" type="slidenum">
              <a:rPr lang="en-US" smtClean="0"/>
              <a:t>27</a:t>
            </a:fld>
            <a:endParaRPr lang="en-US" dirty="0"/>
          </a:p>
        </p:txBody>
      </p:sp>
      <p:pic>
        <p:nvPicPr>
          <p:cNvPr id="7" name="Picture 6">
            <a:extLst>
              <a:ext uri="{FF2B5EF4-FFF2-40B4-BE49-F238E27FC236}">
                <a16:creationId xmlns:a16="http://schemas.microsoft.com/office/drawing/2014/main" id="{14EF8B15-C396-9DEA-D62B-62905E412524}"/>
              </a:ext>
            </a:extLst>
          </p:cNvPr>
          <p:cNvPicPr>
            <a:picLocks noChangeAspect="1"/>
          </p:cNvPicPr>
          <p:nvPr/>
        </p:nvPicPr>
        <p:blipFill rotWithShape="1">
          <a:blip r:embed="rId2"/>
          <a:srcRect r="2125"/>
          <a:stretch/>
        </p:blipFill>
        <p:spPr>
          <a:xfrm>
            <a:off x="-1" y="1317272"/>
            <a:ext cx="12218627" cy="4324576"/>
          </a:xfrm>
          <a:prstGeom prst="rect">
            <a:avLst/>
          </a:prstGeom>
        </p:spPr>
      </p:pic>
    </p:spTree>
    <p:extLst>
      <p:ext uri="{BB962C8B-B14F-4D97-AF65-F5344CB8AC3E}">
        <p14:creationId xmlns:p14="http://schemas.microsoft.com/office/powerpoint/2010/main" val="3831189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85658-16CB-9783-5439-DA50C57131CF}"/>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D7A0FF69-5215-6A95-4E57-97AE2CD124D1}"/>
              </a:ext>
            </a:extLst>
          </p:cNvPr>
          <p:cNvPicPr>
            <a:picLocks noGrp="1" noChangeAspect="1"/>
          </p:cNvPicPr>
          <p:nvPr>
            <p:ph sz="half" idx="1"/>
          </p:nvPr>
        </p:nvPicPr>
        <p:blipFill>
          <a:blip r:embed="rId2"/>
          <a:stretch>
            <a:fillRect/>
          </a:stretch>
        </p:blipFill>
        <p:spPr>
          <a:xfrm>
            <a:off x="489097" y="2157020"/>
            <a:ext cx="11932920" cy="3851329"/>
          </a:xfrm>
        </p:spPr>
      </p:pic>
      <p:sp>
        <p:nvSpPr>
          <p:cNvPr id="4" name="Footer Placeholder 3">
            <a:extLst>
              <a:ext uri="{FF2B5EF4-FFF2-40B4-BE49-F238E27FC236}">
                <a16:creationId xmlns:a16="http://schemas.microsoft.com/office/drawing/2014/main" id="{F86C5437-55BD-1915-237C-215031350E69}"/>
              </a:ext>
            </a:extLst>
          </p:cNvPr>
          <p:cNvSpPr>
            <a:spLocks noGrp="1"/>
          </p:cNvSpPr>
          <p:nvPr>
            <p:ph type="ftr" sz="quarter" idx="11"/>
          </p:nvPr>
        </p:nvSpPr>
        <p:spPr/>
        <p:txBody>
          <a:bodyPr/>
          <a:lstStyle/>
          <a:p>
            <a:r>
              <a:rPr lang="en-US" dirty="0"/>
              <a:t>Basic Web Application</a:t>
            </a:r>
          </a:p>
        </p:txBody>
      </p:sp>
      <p:sp>
        <p:nvSpPr>
          <p:cNvPr id="5" name="Slide Number Placeholder 4">
            <a:extLst>
              <a:ext uri="{FF2B5EF4-FFF2-40B4-BE49-F238E27FC236}">
                <a16:creationId xmlns:a16="http://schemas.microsoft.com/office/drawing/2014/main" id="{D45A21D8-E385-71CC-989D-079470A827D7}"/>
              </a:ext>
            </a:extLst>
          </p:cNvPr>
          <p:cNvSpPr>
            <a:spLocks noGrp="1"/>
          </p:cNvSpPr>
          <p:nvPr>
            <p:ph type="sldNum" sz="quarter" idx="12"/>
          </p:nvPr>
        </p:nvSpPr>
        <p:spPr/>
        <p:txBody>
          <a:bodyPr/>
          <a:lstStyle/>
          <a:p>
            <a:fld id="{48F63A3B-78C7-47BE-AE5E-E10140E04643}" type="slidenum">
              <a:rPr lang="en-US" smtClean="0"/>
              <a:t>28</a:t>
            </a:fld>
            <a:endParaRPr lang="en-US" dirty="0"/>
          </a:p>
        </p:txBody>
      </p:sp>
    </p:spTree>
    <p:extLst>
      <p:ext uri="{BB962C8B-B14F-4D97-AF65-F5344CB8AC3E}">
        <p14:creationId xmlns:p14="http://schemas.microsoft.com/office/powerpoint/2010/main" val="1020465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0E3D3-67FF-8F91-2015-85F2379FFA08}"/>
              </a:ext>
            </a:extLst>
          </p:cNvPr>
          <p:cNvSpPr>
            <a:spLocks noGrp="1"/>
          </p:cNvSpPr>
          <p:nvPr>
            <p:ph type="title"/>
          </p:nvPr>
        </p:nvSpPr>
        <p:spPr/>
        <p:txBody>
          <a:bodyPr/>
          <a:lstStyle/>
          <a:p>
            <a:endParaRPr lang="en-IN"/>
          </a:p>
        </p:txBody>
      </p:sp>
      <p:sp>
        <p:nvSpPr>
          <p:cNvPr id="4" name="Footer Placeholder 3">
            <a:extLst>
              <a:ext uri="{FF2B5EF4-FFF2-40B4-BE49-F238E27FC236}">
                <a16:creationId xmlns:a16="http://schemas.microsoft.com/office/drawing/2014/main" id="{AB559F43-1E1C-A745-9680-3428F8C7E94D}"/>
              </a:ext>
            </a:extLst>
          </p:cNvPr>
          <p:cNvSpPr>
            <a:spLocks noGrp="1"/>
          </p:cNvSpPr>
          <p:nvPr>
            <p:ph type="ftr" sz="quarter" idx="11"/>
          </p:nvPr>
        </p:nvSpPr>
        <p:spPr/>
        <p:txBody>
          <a:bodyPr/>
          <a:lstStyle/>
          <a:p>
            <a:r>
              <a:rPr lang="en-US" dirty="0"/>
              <a:t>Basic Web Application</a:t>
            </a:r>
          </a:p>
        </p:txBody>
      </p:sp>
      <p:sp>
        <p:nvSpPr>
          <p:cNvPr id="5" name="Slide Number Placeholder 4">
            <a:extLst>
              <a:ext uri="{FF2B5EF4-FFF2-40B4-BE49-F238E27FC236}">
                <a16:creationId xmlns:a16="http://schemas.microsoft.com/office/drawing/2014/main" id="{313E6111-D303-1166-B538-3A7A5C100219}"/>
              </a:ext>
            </a:extLst>
          </p:cNvPr>
          <p:cNvSpPr>
            <a:spLocks noGrp="1"/>
          </p:cNvSpPr>
          <p:nvPr>
            <p:ph type="sldNum" sz="quarter" idx="12"/>
          </p:nvPr>
        </p:nvSpPr>
        <p:spPr/>
        <p:txBody>
          <a:bodyPr/>
          <a:lstStyle/>
          <a:p>
            <a:fld id="{48F63A3B-78C7-47BE-AE5E-E10140E04643}" type="slidenum">
              <a:rPr lang="en-US" smtClean="0"/>
              <a:t>29</a:t>
            </a:fld>
            <a:endParaRPr lang="en-US" dirty="0"/>
          </a:p>
        </p:txBody>
      </p:sp>
      <p:pic>
        <p:nvPicPr>
          <p:cNvPr id="3074" name="Picture 2" descr="Enable CORS configuration page.">
            <a:extLst>
              <a:ext uri="{FF2B5EF4-FFF2-40B4-BE49-F238E27FC236}">
                <a16:creationId xmlns:a16="http://schemas.microsoft.com/office/drawing/2014/main" id="{3E43B6A6-6A32-A7B5-D6C7-2CE225539ADC}"/>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539750" y="2123846"/>
            <a:ext cx="11118850" cy="4393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2736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5E1ED-AFF3-9B86-DEF9-D62639FC1D05}"/>
              </a:ext>
            </a:extLst>
          </p:cNvPr>
          <p:cNvSpPr>
            <a:spLocks noGrp="1"/>
          </p:cNvSpPr>
          <p:nvPr>
            <p:ph type="title"/>
          </p:nvPr>
        </p:nvSpPr>
        <p:spPr/>
        <p:txBody>
          <a:bodyPr/>
          <a:lstStyle/>
          <a:p>
            <a:r>
              <a:rPr lang="en-US" dirty="0"/>
              <a:t>Introduction</a:t>
            </a:r>
            <a:endParaRPr lang="en-IN" dirty="0"/>
          </a:p>
        </p:txBody>
      </p:sp>
      <p:sp>
        <p:nvSpPr>
          <p:cNvPr id="3" name="Text Placeholder 2">
            <a:extLst>
              <a:ext uri="{FF2B5EF4-FFF2-40B4-BE49-F238E27FC236}">
                <a16:creationId xmlns:a16="http://schemas.microsoft.com/office/drawing/2014/main" id="{5C2B5EA9-1B59-3F4A-07D5-4A27D38589E5}"/>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3783053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67044-E1A3-D3B1-CFF2-0341551B8F82}"/>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D38CBB87-B120-3208-F03C-66F3708F617E}"/>
              </a:ext>
            </a:extLst>
          </p:cNvPr>
          <p:cNvPicPr>
            <a:picLocks noGrp="1" noChangeAspect="1"/>
          </p:cNvPicPr>
          <p:nvPr>
            <p:ph sz="half" idx="1"/>
          </p:nvPr>
        </p:nvPicPr>
        <p:blipFill>
          <a:blip r:embed="rId2"/>
          <a:stretch>
            <a:fillRect/>
          </a:stretch>
        </p:blipFill>
        <p:spPr>
          <a:xfrm>
            <a:off x="233467" y="2179674"/>
            <a:ext cx="11699453" cy="3692223"/>
          </a:xfrm>
        </p:spPr>
      </p:pic>
      <p:sp>
        <p:nvSpPr>
          <p:cNvPr id="4" name="Footer Placeholder 3">
            <a:extLst>
              <a:ext uri="{FF2B5EF4-FFF2-40B4-BE49-F238E27FC236}">
                <a16:creationId xmlns:a16="http://schemas.microsoft.com/office/drawing/2014/main" id="{E00D6214-A509-D387-2F48-5DA4BDED7906}"/>
              </a:ext>
            </a:extLst>
          </p:cNvPr>
          <p:cNvSpPr>
            <a:spLocks noGrp="1"/>
          </p:cNvSpPr>
          <p:nvPr>
            <p:ph type="ftr" sz="quarter" idx="11"/>
          </p:nvPr>
        </p:nvSpPr>
        <p:spPr/>
        <p:txBody>
          <a:bodyPr/>
          <a:lstStyle/>
          <a:p>
            <a:r>
              <a:rPr lang="en-US" dirty="0"/>
              <a:t>Basic Web Application</a:t>
            </a:r>
          </a:p>
        </p:txBody>
      </p:sp>
      <p:sp>
        <p:nvSpPr>
          <p:cNvPr id="5" name="Slide Number Placeholder 4">
            <a:extLst>
              <a:ext uri="{FF2B5EF4-FFF2-40B4-BE49-F238E27FC236}">
                <a16:creationId xmlns:a16="http://schemas.microsoft.com/office/drawing/2014/main" id="{F6636530-BB40-54A8-32EF-28D7D7273399}"/>
              </a:ext>
            </a:extLst>
          </p:cNvPr>
          <p:cNvSpPr>
            <a:spLocks noGrp="1"/>
          </p:cNvSpPr>
          <p:nvPr>
            <p:ph type="sldNum" sz="quarter" idx="12"/>
          </p:nvPr>
        </p:nvSpPr>
        <p:spPr/>
        <p:txBody>
          <a:bodyPr/>
          <a:lstStyle/>
          <a:p>
            <a:fld id="{48F63A3B-78C7-47BE-AE5E-E10140E04643}" type="slidenum">
              <a:rPr lang="en-US" smtClean="0"/>
              <a:t>30</a:t>
            </a:fld>
            <a:endParaRPr lang="en-US" dirty="0"/>
          </a:p>
        </p:txBody>
      </p:sp>
    </p:spTree>
    <p:extLst>
      <p:ext uri="{BB962C8B-B14F-4D97-AF65-F5344CB8AC3E}">
        <p14:creationId xmlns:p14="http://schemas.microsoft.com/office/powerpoint/2010/main" val="36964757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B6C4D-15F9-D341-0D0E-B90413D81FD7}"/>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8D1C479C-3BB4-D077-BA95-00DFB4540C66}"/>
              </a:ext>
            </a:extLst>
          </p:cNvPr>
          <p:cNvPicPr>
            <a:picLocks noGrp="1" noChangeAspect="1"/>
          </p:cNvPicPr>
          <p:nvPr>
            <p:ph sz="half" idx="1"/>
          </p:nvPr>
        </p:nvPicPr>
        <p:blipFill>
          <a:blip r:embed="rId2"/>
          <a:stretch>
            <a:fillRect/>
          </a:stretch>
        </p:blipFill>
        <p:spPr>
          <a:xfrm>
            <a:off x="2429527" y="909998"/>
            <a:ext cx="7039284" cy="5038004"/>
          </a:xfrm>
        </p:spPr>
      </p:pic>
      <p:sp>
        <p:nvSpPr>
          <p:cNvPr id="4" name="Footer Placeholder 3">
            <a:extLst>
              <a:ext uri="{FF2B5EF4-FFF2-40B4-BE49-F238E27FC236}">
                <a16:creationId xmlns:a16="http://schemas.microsoft.com/office/drawing/2014/main" id="{0ECA5596-35DA-F4A1-0CBE-6991F4754A63}"/>
              </a:ext>
            </a:extLst>
          </p:cNvPr>
          <p:cNvSpPr>
            <a:spLocks noGrp="1"/>
          </p:cNvSpPr>
          <p:nvPr>
            <p:ph type="ftr" sz="quarter" idx="11"/>
          </p:nvPr>
        </p:nvSpPr>
        <p:spPr/>
        <p:txBody>
          <a:bodyPr/>
          <a:lstStyle/>
          <a:p>
            <a:r>
              <a:rPr lang="en-US" dirty="0"/>
              <a:t>Basic Web Application</a:t>
            </a:r>
          </a:p>
        </p:txBody>
      </p:sp>
      <p:sp>
        <p:nvSpPr>
          <p:cNvPr id="5" name="Slide Number Placeholder 4">
            <a:extLst>
              <a:ext uri="{FF2B5EF4-FFF2-40B4-BE49-F238E27FC236}">
                <a16:creationId xmlns:a16="http://schemas.microsoft.com/office/drawing/2014/main" id="{2F7F85C4-6C8E-6F7C-2CE5-EDD89927F6BA}"/>
              </a:ext>
            </a:extLst>
          </p:cNvPr>
          <p:cNvSpPr>
            <a:spLocks noGrp="1"/>
          </p:cNvSpPr>
          <p:nvPr>
            <p:ph type="sldNum" sz="quarter" idx="12"/>
          </p:nvPr>
        </p:nvSpPr>
        <p:spPr/>
        <p:txBody>
          <a:bodyPr/>
          <a:lstStyle/>
          <a:p>
            <a:fld id="{48F63A3B-78C7-47BE-AE5E-E10140E04643}" type="slidenum">
              <a:rPr lang="en-US" smtClean="0"/>
              <a:t>31</a:t>
            </a:fld>
            <a:endParaRPr lang="en-US" dirty="0"/>
          </a:p>
        </p:txBody>
      </p:sp>
    </p:spTree>
    <p:extLst>
      <p:ext uri="{BB962C8B-B14F-4D97-AF65-F5344CB8AC3E}">
        <p14:creationId xmlns:p14="http://schemas.microsoft.com/office/powerpoint/2010/main" val="9523042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73247-AFEF-42C7-774A-9FDAD4D7847F}"/>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02792C10-F53C-3351-D10F-2C881E20E210}"/>
              </a:ext>
            </a:extLst>
          </p:cNvPr>
          <p:cNvPicPr>
            <a:picLocks noGrp="1" noChangeAspect="1"/>
          </p:cNvPicPr>
          <p:nvPr>
            <p:ph sz="half" idx="1"/>
          </p:nvPr>
        </p:nvPicPr>
        <p:blipFill>
          <a:blip r:embed="rId2"/>
          <a:stretch>
            <a:fillRect/>
          </a:stretch>
        </p:blipFill>
        <p:spPr>
          <a:xfrm>
            <a:off x="899286" y="894833"/>
            <a:ext cx="10179840" cy="5809357"/>
          </a:xfrm>
        </p:spPr>
      </p:pic>
      <p:sp>
        <p:nvSpPr>
          <p:cNvPr id="4" name="Footer Placeholder 3">
            <a:extLst>
              <a:ext uri="{FF2B5EF4-FFF2-40B4-BE49-F238E27FC236}">
                <a16:creationId xmlns:a16="http://schemas.microsoft.com/office/drawing/2014/main" id="{8B572D45-9BE7-7F66-DB5A-F13B851CAC91}"/>
              </a:ext>
            </a:extLst>
          </p:cNvPr>
          <p:cNvSpPr>
            <a:spLocks noGrp="1"/>
          </p:cNvSpPr>
          <p:nvPr>
            <p:ph type="ftr" sz="quarter" idx="11"/>
          </p:nvPr>
        </p:nvSpPr>
        <p:spPr/>
        <p:txBody>
          <a:bodyPr/>
          <a:lstStyle/>
          <a:p>
            <a:r>
              <a:rPr lang="en-US" dirty="0"/>
              <a:t>Basic Web Application</a:t>
            </a:r>
          </a:p>
        </p:txBody>
      </p:sp>
      <p:sp>
        <p:nvSpPr>
          <p:cNvPr id="5" name="Slide Number Placeholder 4">
            <a:extLst>
              <a:ext uri="{FF2B5EF4-FFF2-40B4-BE49-F238E27FC236}">
                <a16:creationId xmlns:a16="http://schemas.microsoft.com/office/drawing/2014/main" id="{C3A23EE2-78D5-D079-3772-3CA1BE5E039A}"/>
              </a:ext>
            </a:extLst>
          </p:cNvPr>
          <p:cNvSpPr>
            <a:spLocks noGrp="1"/>
          </p:cNvSpPr>
          <p:nvPr>
            <p:ph type="sldNum" sz="quarter" idx="12"/>
          </p:nvPr>
        </p:nvSpPr>
        <p:spPr/>
        <p:txBody>
          <a:bodyPr/>
          <a:lstStyle/>
          <a:p>
            <a:fld id="{48F63A3B-78C7-47BE-AE5E-E10140E04643}" type="slidenum">
              <a:rPr lang="en-US" smtClean="0"/>
              <a:t>32</a:t>
            </a:fld>
            <a:endParaRPr lang="en-US" dirty="0"/>
          </a:p>
        </p:txBody>
      </p:sp>
    </p:spTree>
    <p:extLst>
      <p:ext uri="{BB962C8B-B14F-4D97-AF65-F5344CB8AC3E}">
        <p14:creationId xmlns:p14="http://schemas.microsoft.com/office/powerpoint/2010/main" val="25385761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8C16E-541C-5FD3-686A-6F9E9606496B}"/>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284A73FE-C0ED-67D5-29B3-FCCF4CC0DF60}"/>
              </a:ext>
            </a:extLst>
          </p:cNvPr>
          <p:cNvPicPr>
            <a:picLocks noGrp="1" noChangeAspect="1"/>
          </p:cNvPicPr>
          <p:nvPr>
            <p:ph sz="half" idx="1"/>
          </p:nvPr>
        </p:nvPicPr>
        <p:blipFill>
          <a:blip r:embed="rId3"/>
          <a:stretch>
            <a:fillRect/>
          </a:stretch>
        </p:blipFill>
        <p:spPr>
          <a:xfrm>
            <a:off x="362712" y="933570"/>
            <a:ext cx="11570208" cy="5421510"/>
          </a:xfrm>
        </p:spPr>
      </p:pic>
      <p:sp>
        <p:nvSpPr>
          <p:cNvPr id="4" name="Footer Placeholder 3">
            <a:extLst>
              <a:ext uri="{FF2B5EF4-FFF2-40B4-BE49-F238E27FC236}">
                <a16:creationId xmlns:a16="http://schemas.microsoft.com/office/drawing/2014/main" id="{2C2A1291-538F-E890-2B36-A19CB13F8E0C}"/>
              </a:ext>
            </a:extLst>
          </p:cNvPr>
          <p:cNvSpPr>
            <a:spLocks noGrp="1"/>
          </p:cNvSpPr>
          <p:nvPr>
            <p:ph type="ftr" sz="quarter" idx="11"/>
          </p:nvPr>
        </p:nvSpPr>
        <p:spPr/>
        <p:txBody>
          <a:bodyPr/>
          <a:lstStyle/>
          <a:p>
            <a:r>
              <a:rPr lang="en-US" dirty="0"/>
              <a:t>Basic Web Application</a:t>
            </a:r>
          </a:p>
        </p:txBody>
      </p:sp>
      <p:sp>
        <p:nvSpPr>
          <p:cNvPr id="5" name="Slide Number Placeholder 4">
            <a:extLst>
              <a:ext uri="{FF2B5EF4-FFF2-40B4-BE49-F238E27FC236}">
                <a16:creationId xmlns:a16="http://schemas.microsoft.com/office/drawing/2014/main" id="{5C795510-D458-DEAA-52A7-23FD13DAF85D}"/>
              </a:ext>
            </a:extLst>
          </p:cNvPr>
          <p:cNvSpPr>
            <a:spLocks noGrp="1"/>
          </p:cNvSpPr>
          <p:nvPr>
            <p:ph type="sldNum" sz="quarter" idx="12"/>
          </p:nvPr>
        </p:nvSpPr>
        <p:spPr/>
        <p:txBody>
          <a:bodyPr/>
          <a:lstStyle/>
          <a:p>
            <a:fld id="{48F63A3B-78C7-47BE-AE5E-E10140E04643}" type="slidenum">
              <a:rPr lang="en-US" smtClean="0"/>
              <a:t>33</a:t>
            </a:fld>
            <a:endParaRPr lang="en-US" dirty="0"/>
          </a:p>
        </p:txBody>
      </p:sp>
    </p:spTree>
    <p:extLst>
      <p:ext uri="{BB962C8B-B14F-4D97-AF65-F5344CB8AC3E}">
        <p14:creationId xmlns:p14="http://schemas.microsoft.com/office/powerpoint/2010/main" val="16966488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972E6-5F33-96E3-58F0-1AAF96EB83EA}"/>
              </a:ext>
            </a:extLst>
          </p:cNvPr>
          <p:cNvSpPr>
            <a:spLocks noGrp="1"/>
          </p:cNvSpPr>
          <p:nvPr>
            <p:ph type="ctrTitle"/>
          </p:nvPr>
        </p:nvSpPr>
        <p:spPr>
          <a:xfrm>
            <a:off x="1435395" y="893135"/>
            <a:ext cx="4261317" cy="1749481"/>
          </a:xfrm>
        </p:spPr>
        <p:txBody>
          <a:bodyPr/>
          <a:lstStyle/>
          <a:p>
            <a:r>
              <a:rPr lang="en-IN" dirty="0"/>
              <a:t>Where we are now?</a:t>
            </a:r>
          </a:p>
        </p:txBody>
      </p:sp>
      <p:sp>
        <p:nvSpPr>
          <p:cNvPr id="3" name="Subtitle 2">
            <a:extLst>
              <a:ext uri="{FF2B5EF4-FFF2-40B4-BE49-F238E27FC236}">
                <a16:creationId xmlns:a16="http://schemas.microsoft.com/office/drawing/2014/main" id="{3744F744-6144-3B48-2FA7-B0E0AB07D47B}"/>
              </a:ext>
            </a:extLst>
          </p:cNvPr>
          <p:cNvSpPr>
            <a:spLocks noGrp="1"/>
          </p:cNvSpPr>
          <p:nvPr>
            <p:ph type="subTitle" idx="1"/>
          </p:nvPr>
        </p:nvSpPr>
        <p:spPr/>
        <p:txBody>
          <a:bodyPr/>
          <a:lstStyle/>
          <a:p>
            <a:endParaRPr lang="en-IN" dirty="0"/>
          </a:p>
        </p:txBody>
      </p:sp>
      <p:pic>
        <p:nvPicPr>
          <p:cNvPr id="4" name="Picture 3">
            <a:extLst>
              <a:ext uri="{FF2B5EF4-FFF2-40B4-BE49-F238E27FC236}">
                <a16:creationId xmlns:a16="http://schemas.microsoft.com/office/drawing/2014/main" id="{4962F806-2E5A-058C-B309-1810615198D5}"/>
              </a:ext>
            </a:extLst>
          </p:cNvPr>
          <p:cNvPicPr>
            <a:picLocks noChangeAspect="1"/>
          </p:cNvPicPr>
          <p:nvPr/>
        </p:nvPicPr>
        <p:blipFill>
          <a:blip r:embed="rId3"/>
          <a:stretch>
            <a:fillRect/>
          </a:stretch>
        </p:blipFill>
        <p:spPr>
          <a:xfrm>
            <a:off x="1" y="2584773"/>
            <a:ext cx="7549116" cy="3225882"/>
          </a:xfrm>
          <a:prstGeom prst="rect">
            <a:avLst/>
          </a:prstGeom>
        </p:spPr>
      </p:pic>
    </p:spTree>
    <p:extLst>
      <p:ext uri="{BB962C8B-B14F-4D97-AF65-F5344CB8AC3E}">
        <p14:creationId xmlns:p14="http://schemas.microsoft.com/office/powerpoint/2010/main" val="14500659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0F19D-45F2-C851-FFDC-49B5F12ED79B}"/>
              </a:ext>
            </a:extLst>
          </p:cNvPr>
          <p:cNvSpPr>
            <a:spLocks noGrp="1"/>
          </p:cNvSpPr>
          <p:nvPr>
            <p:ph type="title"/>
          </p:nvPr>
        </p:nvSpPr>
        <p:spPr>
          <a:xfrm>
            <a:off x="4309588" y="1054111"/>
            <a:ext cx="6766560" cy="768096"/>
          </a:xfrm>
        </p:spPr>
        <p:txBody>
          <a:bodyPr/>
          <a:lstStyle/>
          <a:p>
            <a:r>
              <a:rPr lang="en-IN" dirty="0"/>
              <a:t>Create a Data Table</a:t>
            </a:r>
          </a:p>
        </p:txBody>
      </p:sp>
      <p:sp>
        <p:nvSpPr>
          <p:cNvPr id="3" name="Content Placeholder 2">
            <a:extLst>
              <a:ext uri="{FF2B5EF4-FFF2-40B4-BE49-F238E27FC236}">
                <a16:creationId xmlns:a16="http://schemas.microsoft.com/office/drawing/2014/main" id="{DFAE2F7A-036A-0F1C-4ED2-720AED355518}"/>
              </a:ext>
            </a:extLst>
          </p:cNvPr>
          <p:cNvSpPr>
            <a:spLocks noGrp="1"/>
          </p:cNvSpPr>
          <p:nvPr>
            <p:ph idx="1"/>
          </p:nvPr>
        </p:nvSpPr>
        <p:spPr/>
        <p:txBody>
          <a:bodyPr/>
          <a:lstStyle/>
          <a:p>
            <a:pPr algn="just"/>
            <a:r>
              <a:rPr lang="en-US" sz="1800" dirty="0">
                <a:latin typeface="Verdana" panose="020B0604030504040204" pitchFamily="34" charset="0"/>
                <a:ea typeface="Verdana" panose="020B0604030504040204" pitchFamily="34" charset="0"/>
              </a:rPr>
              <a:t>we will create a table to persist data using Amazon DynamoDB. DynamoDB is a key-value database service, so we do not need to create a schema for our data. </a:t>
            </a:r>
          </a:p>
          <a:p>
            <a:pPr algn="just"/>
            <a:endParaRPr lang="en-US" sz="1800" dirty="0">
              <a:latin typeface="Verdana" panose="020B0604030504040204" pitchFamily="34" charset="0"/>
              <a:ea typeface="Verdana" panose="020B0604030504040204" pitchFamily="34" charset="0"/>
            </a:endParaRPr>
          </a:p>
          <a:p>
            <a:pPr algn="just"/>
            <a:r>
              <a:rPr lang="en-US" sz="1800" dirty="0">
                <a:latin typeface="Verdana" panose="020B0604030504040204" pitchFamily="34" charset="0"/>
                <a:ea typeface="Verdana" panose="020B0604030504040204" pitchFamily="34" charset="0"/>
              </a:rPr>
              <a:t>It has consistent performance at any scale and there are no servers to manage when using it.</a:t>
            </a:r>
          </a:p>
          <a:p>
            <a:pPr algn="just"/>
            <a:endParaRPr lang="en-US" sz="1800" dirty="0">
              <a:latin typeface="Verdana" panose="020B0604030504040204" pitchFamily="34" charset="0"/>
              <a:ea typeface="Verdana" panose="020B0604030504040204" pitchFamily="34" charset="0"/>
            </a:endParaRPr>
          </a:p>
          <a:p>
            <a:pPr algn="just"/>
            <a:endParaRPr lang="en-IN" sz="1800" dirty="0">
              <a:latin typeface="Verdana" panose="020B0604030504040204" pitchFamily="34" charset="0"/>
              <a:ea typeface="Verdana" panose="020B0604030504040204" pitchFamily="34" charset="0"/>
            </a:endParaRPr>
          </a:p>
        </p:txBody>
      </p:sp>
      <p:sp>
        <p:nvSpPr>
          <p:cNvPr id="4" name="Footer Placeholder 3">
            <a:extLst>
              <a:ext uri="{FF2B5EF4-FFF2-40B4-BE49-F238E27FC236}">
                <a16:creationId xmlns:a16="http://schemas.microsoft.com/office/drawing/2014/main" id="{BC2650AC-3C1B-8BAB-870B-D60D95E150C9}"/>
              </a:ext>
            </a:extLst>
          </p:cNvPr>
          <p:cNvSpPr>
            <a:spLocks noGrp="1"/>
          </p:cNvSpPr>
          <p:nvPr>
            <p:ph type="ftr" sz="quarter" idx="11"/>
          </p:nvPr>
        </p:nvSpPr>
        <p:spPr/>
        <p:txBody>
          <a:bodyPr/>
          <a:lstStyle/>
          <a:p>
            <a:r>
              <a:rPr lang="en-US" dirty="0"/>
              <a:t>Basic Web Application</a:t>
            </a:r>
          </a:p>
        </p:txBody>
      </p:sp>
      <p:sp>
        <p:nvSpPr>
          <p:cNvPr id="5" name="Slide Number Placeholder 4">
            <a:extLst>
              <a:ext uri="{FF2B5EF4-FFF2-40B4-BE49-F238E27FC236}">
                <a16:creationId xmlns:a16="http://schemas.microsoft.com/office/drawing/2014/main" id="{EF9B1249-7861-F2FA-650F-E8F9B9B8098F}"/>
              </a:ext>
            </a:extLst>
          </p:cNvPr>
          <p:cNvSpPr>
            <a:spLocks noGrp="1"/>
          </p:cNvSpPr>
          <p:nvPr>
            <p:ph type="sldNum" sz="quarter" idx="12"/>
          </p:nvPr>
        </p:nvSpPr>
        <p:spPr/>
        <p:txBody>
          <a:bodyPr/>
          <a:lstStyle/>
          <a:p>
            <a:fld id="{48F63A3B-78C7-47BE-AE5E-E10140E04643}" type="slidenum">
              <a:rPr lang="en-US" smtClean="0"/>
              <a:t>35</a:t>
            </a:fld>
            <a:endParaRPr lang="en-US" dirty="0"/>
          </a:p>
        </p:txBody>
      </p:sp>
    </p:spTree>
    <p:extLst>
      <p:ext uri="{BB962C8B-B14F-4D97-AF65-F5344CB8AC3E}">
        <p14:creationId xmlns:p14="http://schemas.microsoft.com/office/powerpoint/2010/main" val="5816129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3F51BE-9808-6E2A-65BF-23743AE486A9}"/>
              </a:ext>
            </a:extLst>
          </p:cNvPr>
          <p:cNvSpPr>
            <a:spLocks noGrp="1"/>
          </p:cNvSpPr>
          <p:nvPr>
            <p:ph idx="1"/>
          </p:nvPr>
        </p:nvSpPr>
        <p:spPr>
          <a:xfrm>
            <a:off x="4224528" y="2106334"/>
            <a:ext cx="6766560" cy="3103620"/>
          </a:xfrm>
        </p:spPr>
        <p:txBody>
          <a:bodyPr/>
          <a:lstStyle/>
          <a:p>
            <a:pPr algn="just"/>
            <a:r>
              <a:rPr lang="en-US" sz="1800" dirty="0">
                <a:latin typeface="Verdana" panose="020B0604030504040204" pitchFamily="34" charset="0"/>
                <a:ea typeface="Verdana" panose="020B0604030504040204" pitchFamily="34" charset="0"/>
              </a:rPr>
              <a:t>Additionally, we will use the AWS Identity and Access Management (IAM) service to securely give our services the required permissions to interact with each other.</a:t>
            </a:r>
          </a:p>
          <a:p>
            <a:pPr algn="just"/>
            <a:endParaRPr lang="en-US" sz="1800" dirty="0">
              <a:latin typeface="Verdana" panose="020B0604030504040204" pitchFamily="34" charset="0"/>
              <a:ea typeface="Verdana" panose="020B0604030504040204" pitchFamily="34" charset="0"/>
            </a:endParaRPr>
          </a:p>
          <a:p>
            <a:pPr algn="just"/>
            <a:r>
              <a:rPr lang="en-US" sz="1800" dirty="0">
                <a:latin typeface="Verdana" panose="020B0604030504040204" pitchFamily="34" charset="0"/>
                <a:ea typeface="Verdana" panose="020B0604030504040204" pitchFamily="34" charset="0"/>
              </a:rPr>
              <a:t>Specifically, we are going to allow the Lambda function we created previously to write to our newly created DynamoDB table using an IAM policy. </a:t>
            </a:r>
          </a:p>
          <a:p>
            <a:pPr algn="just"/>
            <a:endParaRPr lang="en-US" sz="1800" dirty="0">
              <a:latin typeface="Verdana" panose="020B0604030504040204" pitchFamily="34" charset="0"/>
              <a:ea typeface="Verdana" panose="020B0604030504040204" pitchFamily="34" charset="0"/>
            </a:endParaRPr>
          </a:p>
          <a:p>
            <a:pPr algn="just"/>
            <a:r>
              <a:rPr lang="en-US" sz="1800" dirty="0">
                <a:latin typeface="Verdana" panose="020B0604030504040204" pitchFamily="34" charset="0"/>
                <a:ea typeface="Verdana" panose="020B0604030504040204" pitchFamily="34" charset="0"/>
              </a:rPr>
              <a:t>To do this, we will use the AWS SDK (Python, JavaScript, or Java) from our Lambda function.</a:t>
            </a:r>
            <a:endParaRPr lang="en-IN" sz="1800" dirty="0">
              <a:latin typeface="Verdana" panose="020B0604030504040204" pitchFamily="34" charset="0"/>
              <a:ea typeface="Verdana" panose="020B0604030504040204" pitchFamily="34" charset="0"/>
            </a:endParaRPr>
          </a:p>
        </p:txBody>
      </p:sp>
      <p:sp>
        <p:nvSpPr>
          <p:cNvPr id="4" name="Footer Placeholder 3">
            <a:extLst>
              <a:ext uri="{FF2B5EF4-FFF2-40B4-BE49-F238E27FC236}">
                <a16:creationId xmlns:a16="http://schemas.microsoft.com/office/drawing/2014/main" id="{4138F9EE-DE15-4F9C-42BA-D3E9959F83C7}"/>
              </a:ext>
            </a:extLst>
          </p:cNvPr>
          <p:cNvSpPr>
            <a:spLocks noGrp="1"/>
          </p:cNvSpPr>
          <p:nvPr>
            <p:ph type="ftr" sz="quarter" idx="11"/>
          </p:nvPr>
        </p:nvSpPr>
        <p:spPr/>
        <p:txBody>
          <a:bodyPr/>
          <a:lstStyle/>
          <a:p>
            <a:r>
              <a:rPr lang="en-US" dirty="0"/>
              <a:t>Basic Web Application</a:t>
            </a:r>
          </a:p>
        </p:txBody>
      </p:sp>
      <p:sp>
        <p:nvSpPr>
          <p:cNvPr id="5" name="Slide Number Placeholder 4">
            <a:extLst>
              <a:ext uri="{FF2B5EF4-FFF2-40B4-BE49-F238E27FC236}">
                <a16:creationId xmlns:a16="http://schemas.microsoft.com/office/drawing/2014/main" id="{D29D6AC2-2BA9-C414-68A7-A53A42BBCC91}"/>
              </a:ext>
            </a:extLst>
          </p:cNvPr>
          <p:cNvSpPr>
            <a:spLocks noGrp="1"/>
          </p:cNvSpPr>
          <p:nvPr>
            <p:ph type="sldNum" sz="quarter" idx="12"/>
          </p:nvPr>
        </p:nvSpPr>
        <p:spPr/>
        <p:txBody>
          <a:bodyPr/>
          <a:lstStyle/>
          <a:p>
            <a:fld id="{48F63A3B-78C7-47BE-AE5E-E10140E04643}" type="slidenum">
              <a:rPr lang="en-US" smtClean="0"/>
              <a:t>36</a:t>
            </a:fld>
            <a:endParaRPr lang="en-US" dirty="0"/>
          </a:p>
        </p:txBody>
      </p:sp>
    </p:spTree>
    <p:extLst>
      <p:ext uri="{BB962C8B-B14F-4D97-AF65-F5344CB8AC3E}">
        <p14:creationId xmlns:p14="http://schemas.microsoft.com/office/powerpoint/2010/main" val="32153523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9A04FD-C38B-3DCD-811F-28659E4801BE}"/>
              </a:ext>
            </a:extLst>
          </p:cNvPr>
          <p:cNvSpPr>
            <a:spLocks noGrp="1"/>
          </p:cNvSpPr>
          <p:nvPr>
            <p:ph idx="1"/>
          </p:nvPr>
        </p:nvSpPr>
        <p:spPr>
          <a:xfrm>
            <a:off x="4224528" y="2297720"/>
            <a:ext cx="6766560" cy="2700528"/>
          </a:xfrm>
        </p:spPr>
        <p:txBody>
          <a:bodyPr/>
          <a:lstStyle/>
          <a:p>
            <a:pPr algn="l"/>
            <a:r>
              <a:rPr lang="en-US" sz="1800" b="0" i="0" dirty="0">
                <a:solidFill>
                  <a:srgbClr val="333333"/>
                </a:solidFill>
                <a:effectLst/>
                <a:latin typeface="Verdana" panose="020B0604030504040204" pitchFamily="34" charset="0"/>
                <a:ea typeface="Verdana" panose="020B0604030504040204" pitchFamily="34" charset="0"/>
              </a:rPr>
              <a:t>I will :</a:t>
            </a:r>
          </a:p>
          <a:p>
            <a:pPr algn="l">
              <a:buFont typeface="Arial" panose="020B0604020202020204" pitchFamily="34" charset="0"/>
              <a:buChar char="•"/>
            </a:pPr>
            <a:endParaRPr lang="en-US" sz="1800" dirty="0">
              <a:solidFill>
                <a:srgbClr val="333333"/>
              </a:solidFill>
              <a:latin typeface="Verdana" panose="020B0604030504040204" pitchFamily="34" charset="0"/>
              <a:ea typeface="Verdana" panose="020B0604030504040204" pitchFamily="34" charset="0"/>
            </a:endParaRPr>
          </a:p>
          <a:p>
            <a:pPr algn="l">
              <a:buFont typeface="Arial" panose="020B0604020202020204" pitchFamily="34" charset="0"/>
              <a:buChar char="•"/>
            </a:pPr>
            <a:r>
              <a:rPr lang="en-US" sz="1800" b="0" i="0" dirty="0">
                <a:solidFill>
                  <a:srgbClr val="333333"/>
                </a:solidFill>
                <a:effectLst/>
                <a:latin typeface="Verdana" panose="020B0604030504040204" pitchFamily="34" charset="0"/>
                <a:ea typeface="Verdana" panose="020B0604030504040204" pitchFamily="34" charset="0"/>
              </a:rPr>
              <a:t> Create a DynamoDB table using the AWS Management Console</a:t>
            </a:r>
          </a:p>
          <a:p>
            <a:pPr algn="l">
              <a:buFont typeface="Arial" panose="020B0604020202020204" pitchFamily="34" charset="0"/>
              <a:buChar char="•"/>
            </a:pPr>
            <a:r>
              <a:rPr lang="en-US" sz="1800" b="0" i="0" dirty="0">
                <a:solidFill>
                  <a:srgbClr val="333333"/>
                </a:solidFill>
                <a:effectLst/>
                <a:latin typeface="Verdana" panose="020B0604030504040204" pitchFamily="34" charset="0"/>
                <a:ea typeface="Verdana" panose="020B0604030504040204" pitchFamily="34" charset="0"/>
              </a:rPr>
              <a:t> Create a role and manage permissions with IAM</a:t>
            </a:r>
          </a:p>
          <a:p>
            <a:pPr algn="l">
              <a:buFont typeface="Arial" panose="020B0604020202020204" pitchFamily="34" charset="0"/>
              <a:buChar char="•"/>
            </a:pPr>
            <a:r>
              <a:rPr lang="en-US" sz="1800" b="0" i="0" dirty="0">
                <a:solidFill>
                  <a:srgbClr val="333333"/>
                </a:solidFill>
                <a:effectLst/>
                <a:latin typeface="Verdana" panose="020B0604030504040204" pitchFamily="34" charset="0"/>
                <a:ea typeface="Verdana" panose="020B0604030504040204" pitchFamily="34" charset="0"/>
              </a:rPr>
              <a:t> Write to a DynamoDB table using the AWS SDK (Python, JavaScript, or Java)</a:t>
            </a:r>
          </a:p>
          <a:p>
            <a:endParaRPr lang="en-IN" sz="1800" dirty="0">
              <a:latin typeface="Verdana" panose="020B0604030504040204" pitchFamily="34" charset="0"/>
              <a:ea typeface="Verdana" panose="020B0604030504040204" pitchFamily="34" charset="0"/>
            </a:endParaRPr>
          </a:p>
        </p:txBody>
      </p:sp>
      <p:sp>
        <p:nvSpPr>
          <p:cNvPr id="4" name="Footer Placeholder 3">
            <a:extLst>
              <a:ext uri="{FF2B5EF4-FFF2-40B4-BE49-F238E27FC236}">
                <a16:creationId xmlns:a16="http://schemas.microsoft.com/office/drawing/2014/main" id="{9002C3BA-50EA-BFFA-E302-4BE90D8C1DB4}"/>
              </a:ext>
            </a:extLst>
          </p:cNvPr>
          <p:cNvSpPr>
            <a:spLocks noGrp="1"/>
          </p:cNvSpPr>
          <p:nvPr>
            <p:ph type="ftr" sz="quarter" idx="11"/>
          </p:nvPr>
        </p:nvSpPr>
        <p:spPr/>
        <p:txBody>
          <a:bodyPr/>
          <a:lstStyle/>
          <a:p>
            <a:r>
              <a:rPr lang="en-US" dirty="0"/>
              <a:t>Basic Web Application</a:t>
            </a:r>
          </a:p>
        </p:txBody>
      </p:sp>
      <p:sp>
        <p:nvSpPr>
          <p:cNvPr id="5" name="Slide Number Placeholder 4">
            <a:extLst>
              <a:ext uri="{FF2B5EF4-FFF2-40B4-BE49-F238E27FC236}">
                <a16:creationId xmlns:a16="http://schemas.microsoft.com/office/drawing/2014/main" id="{A761E017-B9AF-D4C5-D0B8-B9A442F65973}"/>
              </a:ext>
            </a:extLst>
          </p:cNvPr>
          <p:cNvSpPr>
            <a:spLocks noGrp="1"/>
          </p:cNvSpPr>
          <p:nvPr>
            <p:ph type="sldNum" sz="quarter" idx="12"/>
          </p:nvPr>
        </p:nvSpPr>
        <p:spPr/>
        <p:txBody>
          <a:bodyPr/>
          <a:lstStyle/>
          <a:p>
            <a:fld id="{48F63A3B-78C7-47BE-AE5E-E10140E04643}" type="slidenum">
              <a:rPr lang="en-US" smtClean="0"/>
              <a:t>37</a:t>
            </a:fld>
            <a:endParaRPr lang="en-US" dirty="0"/>
          </a:p>
        </p:txBody>
      </p:sp>
    </p:spTree>
    <p:extLst>
      <p:ext uri="{BB962C8B-B14F-4D97-AF65-F5344CB8AC3E}">
        <p14:creationId xmlns:p14="http://schemas.microsoft.com/office/powerpoint/2010/main" val="20169402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2341B-E608-EC14-CA2F-53119CA0CE50}"/>
              </a:ext>
            </a:extLst>
          </p:cNvPr>
          <p:cNvSpPr>
            <a:spLocks noGrp="1"/>
          </p:cNvSpPr>
          <p:nvPr>
            <p:ph type="title"/>
          </p:nvPr>
        </p:nvSpPr>
        <p:spPr>
          <a:xfrm>
            <a:off x="768096" y="1204456"/>
            <a:ext cx="10671048" cy="768096"/>
          </a:xfrm>
        </p:spPr>
        <p:txBody>
          <a:bodyPr/>
          <a:lstStyle/>
          <a:p>
            <a:r>
              <a:rPr lang="en-IN" dirty="0"/>
              <a:t>Key Takeaways</a:t>
            </a:r>
          </a:p>
        </p:txBody>
      </p:sp>
      <p:sp>
        <p:nvSpPr>
          <p:cNvPr id="3" name="Content Placeholder 2">
            <a:extLst>
              <a:ext uri="{FF2B5EF4-FFF2-40B4-BE49-F238E27FC236}">
                <a16:creationId xmlns:a16="http://schemas.microsoft.com/office/drawing/2014/main" id="{AE0F0C2A-0111-1754-2738-6C6AD0B91BA5}"/>
              </a:ext>
            </a:extLst>
          </p:cNvPr>
          <p:cNvSpPr>
            <a:spLocks noGrp="1"/>
          </p:cNvSpPr>
          <p:nvPr>
            <p:ph sz="half" idx="1"/>
          </p:nvPr>
        </p:nvSpPr>
        <p:spPr>
          <a:xfrm>
            <a:off x="621792" y="2706197"/>
            <a:ext cx="11119104" cy="5363913"/>
          </a:xfrm>
        </p:spPr>
        <p:txBody>
          <a:bodyPr/>
          <a:lstStyle/>
          <a:p>
            <a:pPr algn="just"/>
            <a:r>
              <a:rPr lang="en-US" b="1" dirty="0">
                <a:latin typeface="Verdana" panose="020B0604030504040204" pitchFamily="34" charset="0"/>
                <a:ea typeface="Verdana" panose="020B0604030504040204" pitchFamily="34" charset="0"/>
              </a:rPr>
              <a:t>Persisting data </a:t>
            </a:r>
            <a:r>
              <a:rPr lang="en-US" dirty="0">
                <a:latin typeface="Verdana" panose="020B0604030504040204" pitchFamily="34" charset="0"/>
                <a:ea typeface="Verdana" panose="020B0604030504040204" pitchFamily="34" charset="0"/>
              </a:rPr>
              <a:t>— Storing data so we can access it in the future, independently from program execution.</a:t>
            </a:r>
          </a:p>
          <a:p>
            <a:pPr algn="just"/>
            <a:endParaRPr lang="en-US" dirty="0">
              <a:latin typeface="Verdana" panose="020B0604030504040204" pitchFamily="34" charset="0"/>
              <a:ea typeface="Verdana" panose="020B0604030504040204" pitchFamily="34" charset="0"/>
            </a:endParaRPr>
          </a:p>
          <a:p>
            <a:pPr algn="just"/>
            <a:r>
              <a:rPr lang="en-US" b="1" dirty="0">
                <a:latin typeface="Verdana" panose="020B0604030504040204" pitchFamily="34" charset="0"/>
                <a:ea typeface="Verdana" panose="020B0604030504040204" pitchFamily="34" charset="0"/>
              </a:rPr>
              <a:t>Non-relational database </a:t>
            </a:r>
            <a:r>
              <a:rPr lang="en-US" dirty="0">
                <a:latin typeface="Verdana" panose="020B0604030504040204" pitchFamily="34" charset="0"/>
                <a:ea typeface="Verdana" panose="020B0604030504040204" pitchFamily="34" charset="0"/>
              </a:rPr>
              <a:t>— Non-relational databases do not use a tabular schema of rows and columns. Instead, they use a storage model that is optimized for the specific requirements of the type of data being stored.</a:t>
            </a:r>
          </a:p>
          <a:p>
            <a:pPr algn="just"/>
            <a:endParaRPr lang="en-US" dirty="0">
              <a:latin typeface="Verdana" panose="020B0604030504040204" pitchFamily="34" charset="0"/>
              <a:ea typeface="Verdana" panose="020B0604030504040204" pitchFamily="34" charset="0"/>
            </a:endParaRPr>
          </a:p>
          <a:p>
            <a:pPr algn="just"/>
            <a:r>
              <a:rPr lang="en-US" b="1" dirty="0">
                <a:latin typeface="Verdana" panose="020B0604030504040204" pitchFamily="34" charset="0"/>
                <a:ea typeface="Verdana" panose="020B0604030504040204" pitchFamily="34" charset="0"/>
              </a:rPr>
              <a:t>Key-value database </a:t>
            </a:r>
            <a:r>
              <a:rPr lang="en-US" dirty="0">
                <a:latin typeface="Verdana" panose="020B0604030504040204" pitchFamily="34" charset="0"/>
                <a:ea typeface="Verdana" panose="020B0604030504040204" pitchFamily="34" charset="0"/>
              </a:rPr>
              <a:t>— A type of non-relational database that stores data as a collection of key-value pairs in which a key serves as a unique identifier.</a:t>
            </a:r>
          </a:p>
          <a:p>
            <a:pPr algn="just"/>
            <a:endParaRPr lang="en-US" dirty="0">
              <a:latin typeface="Verdana" panose="020B0604030504040204" pitchFamily="34" charset="0"/>
              <a:ea typeface="Verdana" panose="020B0604030504040204" pitchFamily="34" charset="0"/>
            </a:endParaRPr>
          </a:p>
        </p:txBody>
      </p:sp>
      <p:sp>
        <p:nvSpPr>
          <p:cNvPr id="4" name="Footer Placeholder 3">
            <a:extLst>
              <a:ext uri="{FF2B5EF4-FFF2-40B4-BE49-F238E27FC236}">
                <a16:creationId xmlns:a16="http://schemas.microsoft.com/office/drawing/2014/main" id="{40E873AD-F4D9-EE1A-C06F-28E21D85D36D}"/>
              </a:ext>
            </a:extLst>
          </p:cNvPr>
          <p:cNvSpPr>
            <a:spLocks noGrp="1"/>
          </p:cNvSpPr>
          <p:nvPr>
            <p:ph type="ftr" sz="quarter" idx="11"/>
          </p:nvPr>
        </p:nvSpPr>
        <p:spPr/>
        <p:txBody>
          <a:bodyPr/>
          <a:lstStyle/>
          <a:p>
            <a:r>
              <a:rPr lang="en-US" dirty="0"/>
              <a:t>Basic Web Application</a:t>
            </a:r>
          </a:p>
        </p:txBody>
      </p:sp>
      <p:sp>
        <p:nvSpPr>
          <p:cNvPr id="5" name="Slide Number Placeholder 4">
            <a:extLst>
              <a:ext uri="{FF2B5EF4-FFF2-40B4-BE49-F238E27FC236}">
                <a16:creationId xmlns:a16="http://schemas.microsoft.com/office/drawing/2014/main" id="{9F7DD016-AFB6-C919-2CEC-B5F1EB499955}"/>
              </a:ext>
            </a:extLst>
          </p:cNvPr>
          <p:cNvSpPr>
            <a:spLocks noGrp="1"/>
          </p:cNvSpPr>
          <p:nvPr>
            <p:ph type="sldNum" sz="quarter" idx="12"/>
          </p:nvPr>
        </p:nvSpPr>
        <p:spPr/>
        <p:txBody>
          <a:bodyPr/>
          <a:lstStyle/>
          <a:p>
            <a:fld id="{48F63A3B-78C7-47BE-AE5E-E10140E04643}" type="slidenum">
              <a:rPr lang="en-US" smtClean="0"/>
              <a:t>38</a:t>
            </a:fld>
            <a:endParaRPr lang="en-US" dirty="0"/>
          </a:p>
        </p:txBody>
      </p:sp>
    </p:spTree>
    <p:extLst>
      <p:ext uri="{BB962C8B-B14F-4D97-AF65-F5344CB8AC3E}">
        <p14:creationId xmlns:p14="http://schemas.microsoft.com/office/powerpoint/2010/main" val="34107932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65DAC-47C2-227E-F10B-39E0685B77D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510E12C-AB49-CE42-EB8A-4C16C35C260D}"/>
              </a:ext>
            </a:extLst>
          </p:cNvPr>
          <p:cNvSpPr>
            <a:spLocks noGrp="1"/>
          </p:cNvSpPr>
          <p:nvPr>
            <p:ph sz="half" idx="1"/>
          </p:nvPr>
        </p:nvSpPr>
        <p:spPr/>
        <p:txBody>
          <a:bodyPr/>
          <a:lstStyle/>
          <a:p>
            <a:pPr algn="just"/>
            <a:r>
              <a:rPr lang="en-US" b="1" dirty="0">
                <a:latin typeface="Verdana" panose="020B0604030504040204" pitchFamily="34" charset="0"/>
                <a:ea typeface="Verdana" panose="020B0604030504040204" pitchFamily="34" charset="0"/>
              </a:rPr>
              <a:t>Primary key </a:t>
            </a:r>
            <a:r>
              <a:rPr lang="en-US" dirty="0">
                <a:latin typeface="Verdana" panose="020B0604030504040204" pitchFamily="34" charset="0"/>
                <a:ea typeface="Verdana" panose="020B0604030504040204" pitchFamily="34" charset="0"/>
              </a:rPr>
              <a:t>— The value that will identify each piece of data in a DynamoDB table. This value will also serve to partition the table to make it scalable.</a:t>
            </a:r>
          </a:p>
          <a:p>
            <a:pPr algn="just"/>
            <a:r>
              <a:rPr lang="en-US" b="1" dirty="0">
                <a:latin typeface="Verdana" panose="020B0604030504040204" pitchFamily="34" charset="0"/>
                <a:ea typeface="Verdana" panose="020B0604030504040204" pitchFamily="34" charset="0"/>
              </a:rPr>
              <a:t>Schema</a:t>
            </a:r>
            <a:r>
              <a:rPr lang="en-US" dirty="0">
                <a:latin typeface="Verdana" panose="020B0604030504040204" pitchFamily="34" charset="0"/>
                <a:ea typeface="Verdana" panose="020B0604030504040204" pitchFamily="34" charset="0"/>
              </a:rPr>
              <a:t> — The organization of data that serves as a blueprint for how a database should be constructed.</a:t>
            </a:r>
          </a:p>
          <a:p>
            <a:pPr algn="just"/>
            <a:r>
              <a:rPr lang="en-US" b="1" dirty="0">
                <a:latin typeface="Verdana" panose="020B0604030504040204" pitchFamily="34" charset="0"/>
                <a:ea typeface="Verdana" panose="020B0604030504040204" pitchFamily="34" charset="0"/>
              </a:rPr>
              <a:t>AWS SDK </a:t>
            </a:r>
            <a:r>
              <a:rPr lang="en-US" dirty="0">
                <a:latin typeface="Verdana" panose="020B0604030504040204" pitchFamily="34" charset="0"/>
                <a:ea typeface="Verdana" panose="020B0604030504040204" pitchFamily="34" charset="0"/>
              </a:rPr>
              <a:t>— AWS SDKs (software development kits) provide a set of tools, libraries, documentation, code samples, processes, and guides that allow developers to create software applications on a specific platform.</a:t>
            </a:r>
          </a:p>
          <a:p>
            <a:pPr algn="just"/>
            <a:endParaRPr lang="en-US" dirty="0">
              <a:latin typeface="Verdana" panose="020B0604030504040204" pitchFamily="34" charset="0"/>
              <a:ea typeface="Verdana" panose="020B0604030504040204" pitchFamily="34" charset="0"/>
            </a:endParaRPr>
          </a:p>
          <a:p>
            <a:pPr algn="just"/>
            <a:r>
              <a:rPr lang="en-US" b="1" dirty="0">
                <a:latin typeface="Verdana" panose="020B0604030504040204" pitchFamily="34" charset="0"/>
                <a:ea typeface="Verdana" panose="020B0604030504040204" pitchFamily="34" charset="0"/>
              </a:rPr>
              <a:t>IAM policy </a:t>
            </a:r>
            <a:r>
              <a:rPr lang="en-US" dirty="0">
                <a:latin typeface="Verdana" panose="020B0604030504040204" pitchFamily="34" charset="0"/>
                <a:ea typeface="Verdana" panose="020B0604030504040204" pitchFamily="34" charset="0"/>
              </a:rPr>
              <a:t>— A document that defines what AWS resources an entity, such as a service, user, or group, has access to.</a:t>
            </a:r>
            <a:endParaRPr lang="en-IN" dirty="0">
              <a:latin typeface="Verdana" panose="020B0604030504040204" pitchFamily="34" charset="0"/>
              <a:ea typeface="Verdana" panose="020B0604030504040204" pitchFamily="34" charset="0"/>
            </a:endParaRPr>
          </a:p>
          <a:p>
            <a:endParaRPr lang="en-IN" dirty="0"/>
          </a:p>
        </p:txBody>
      </p:sp>
      <p:sp>
        <p:nvSpPr>
          <p:cNvPr id="4" name="Footer Placeholder 3">
            <a:extLst>
              <a:ext uri="{FF2B5EF4-FFF2-40B4-BE49-F238E27FC236}">
                <a16:creationId xmlns:a16="http://schemas.microsoft.com/office/drawing/2014/main" id="{64253BF9-B1B0-CFA2-056B-461665D77276}"/>
              </a:ext>
            </a:extLst>
          </p:cNvPr>
          <p:cNvSpPr>
            <a:spLocks noGrp="1"/>
          </p:cNvSpPr>
          <p:nvPr>
            <p:ph type="ftr" sz="quarter" idx="11"/>
          </p:nvPr>
        </p:nvSpPr>
        <p:spPr/>
        <p:txBody>
          <a:bodyPr/>
          <a:lstStyle/>
          <a:p>
            <a:r>
              <a:rPr lang="en-US" dirty="0"/>
              <a:t>Basic Web Application</a:t>
            </a:r>
          </a:p>
        </p:txBody>
      </p:sp>
      <p:sp>
        <p:nvSpPr>
          <p:cNvPr id="5" name="Slide Number Placeholder 4">
            <a:extLst>
              <a:ext uri="{FF2B5EF4-FFF2-40B4-BE49-F238E27FC236}">
                <a16:creationId xmlns:a16="http://schemas.microsoft.com/office/drawing/2014/main" id="{1D62EC6A-207B-C626-D300-7AD83FB9605C}"/>
              </a:ext>
            </a:extLst>
          </p:cNvPr>
          <p:cNvSpPr>
            <a:spLocks noGrp="1"/>
          </p:cNvSpPr>
          <p:nvPr>
            <p:ph type="sldNum" sz="quarter" idx="12"/>
          </p:nvPr>
        </p:nvSpPr>
        <p:spPr/>
        <p:txBody>
          <a:bodyPr/>
          <a:lstStyle/>
          <a:p>
            <a:fld id="{48F63A3B-78C7-47BE-AE5E-E10140E04643}" type="slidenum">
              <a:rPr lang="en-US" smtClean="0"/>
              <a:t>39</a:t>
            </a:fld>
            <a:endParaRPr lang="en-US" dirty="0"/>
          </a:p>
        </p:txBody>
      </p:sp>
    </p:spTree>
    <p:extLst>
      <p:ext uri="{BB962C8B-B14F-4D97-AF65-F5344CB8AC3E}">
        <p14:creationId xmlns:p14="http://schemas.microsoft.com/office/powerpoint/2010/main" val="303484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4192843" y="2078736"/>
            <a:ext cx="6766560" cy="3513990"/>
          </a:xfrm>
        </p:spPr>
        <p:txBody>
          <a:bodyPr/>
          <a:lstStyle/>
          <a:p>
            <a:r>
              <a:rPr lang="en-US" sz="1800" dirty="0">
                <a:latin typeface="Verdana" panose="020B0604030504040204" pitchFamily="34" charset="0"/>
                <a:ea typeface="Verdana" panose="020B0604030504040204" pitchFamily="34" charset="0"/>
              </a:rPr>
              <a:t>I will first build a static web app that renders "Hello World." </a:t>
            </a:r>
          </a:p>
          <a:p>
            <a:r>
              <a:rPr lang="en-US" sz="1800" dirty="0">
                <a:latin typeface="Verdana" panose="020B0604030504040204" pitchFamily="34" charset="0"/>
                <a:ea typeface="Verdana" panose="020B0604030504040204" pitchFamily="34" charset="0"/>
              </a:rPr>
              <a:t>Then I will add functionality to the web app so the text that displays is based on a custom input you provide.</a:t>
            </a:r>
          </a:p>
          <a:p>
            <a:endParaRPr lang="en-US" sz="1800" dirty="0">
              <a:latin typeface="Verdana" panose="020B0604030504040204" pitchFamily="34" charset="0"/>
              <a:ea typeface="Verdana" panose="020B0604030504040204" pitchFamily="34" charset="0"/>
            </a:endParaRPr>
          </a:p>
          <a:p>
            <a:r>
              <a:rPr lang="en-US" sz="1800" dirty="0">
                <a:latin typeface="Verdana" panose="020B0604030504040204" pitchFamily="34" charset="0"/>
                <a:ea typeface="Verdana" panose="020B0604030504040204" pitchFamily="34" charset="0"/>
              </a:rPr>
              <a:t>I will be : </a:t>
            </a:r>
          </a:p>
          <a:p>
            <a:pPr algn="l">
              <a:buFont typeface="Arial" panose="020B0604020202020204" pitchFamily="34" charset="0"/>
              <a:buChar char="•"/>
            </a:pPr>
            <a:r>
              <a:rPr lang="en-US" sz="1800" dirty="0">
                <a:latin typeface="Verdana" panose="020B0604030504040204" pitchFamily="34" charset="0"/>
                <a:ea typeface="Verdana" panose="020B0604030504040204" pitchFamily="34" charset="0"/>
              </a:rPr>
              <a:t> </a:t>
            </a:r>
            <a:r>
              <a:rPr lang="en-US" sz="1800" b="0" i="0" dirty="0">
                <a:solidFill>
                  <a:srgbClr val="333333"/>
                </a:solidFill>
                <a:effectLst/>
                <a:latin typeface="Verdana" panose="020B0604030504040204" pitchFamily="34" charset="0"/>
                <a:ea typeface="Verdana" panose="020B0604030504040204" pitchFamily="34" charset="0"/>
              </a:rPr>
              <a:t>Creating a web app</a:t>
            </a:r>
          </a:p>
          <a:p>
            <a:pPr algn="l">
              <a:buFont typeface="Arial" panose="020B0604020202020204" pitchFamily="34" charset="0"/>
              <a:buChar char="•"/>
            </a:pPr>
            <a:r>
              <a:rPr lang="en-US" sz="1800" b="0" i="0" dirty="0">
                <a:solidFill>
                  <a:srgbClr val="333333"/>
                </a:solidFill>
                <a:effectLst/>
                <a:latin typeface="Verdana" panose="020B0604030504040204" pitchFamily="34" charset="0"/>
                <a:ea typeface="Verdana" panose="020B0604030504040204" pitchFamily="34" charset="0"/>
              </a:rPr>
              <a:t>Connecting the web app to a serverless backend</a:t>
            </a:r>
          </a:p>
          <a:p>
            <a:pPr algn="l">
              <a:buFont typeface="Arial" panose="020B0604020202020204" pitchFamily="34" charset="0"/>
              <a:buChar char="•"/>
            </a:pPr>
            <a:r>
              <a:rPr lang="en-US" sz="1800" b="0" i="0" dirty="0">
                <a:solidFill>
                  <a:srgbClr val="333333"/>
                </a:solidFill>
                <a:effectLst/>
                <a:latin typeface="Verdana" panose="020B0604030504040204" pitchFamily="34" charset="0"/>
                <a:ea typeface="Verdana" panose="020B0604030504040204" pitchFamily="34" charset="0"/>
              </a:rPr>
              <a:t>Add interactivity to your web app with an API and a database</a:t>
            </a:r>
          </a:p>
          <a:p>
            <a:endParaRPr lang="en-US" sz="1800" b="1" dirty="0">
              <a:latin typeface="Verdana" panose="020B0604030504040204" pitchFamily="34" charset="0"/>
              <a:ea typeface="Verdana" panose="020B0604030504040204" pitchFamily="34" charset="0"/>
            </a:endParaRPr>
          </a:p>
          <a:p>
            <a:endParaRPr lang="en-US" sz="1800" dirty="0">
              <a:latin typeface="Verdana" panose="020B0604030504040204" pitchFamily="34" charset="0"/>
              <a:ea typeface="Verdana" panose="020B0604030504040204" pitchFamily="34" charset="0"/>
            </a:endParaRPr>
          </a:p>
        </p:txBody>
      </p:sp>
      <p:sp>
        <p:nvSpPr>
          <p:cNvPr id="14" name="Footer Placeholder 13">
            <a:extLst>
              <a:ext uri="{FF2B5EF4-FFF2-40B4-BE49-F238E27FC236}">
                <a16:creationId xmlns:a16="http://schemas.microsoft.com/office/drawing/2014/main" id="{03571BF2-FCCE-E7A0-736D-9168D2BBFF63}"/>
              </a:ext>
            </a:extLst>
          </p:cNvPr>
          <p:cNvSpPr>
            <a:spLocks noGrp="1"/>
          </p:cNvSpPr>
          <p:nvPr>
            <p:ph type="ftr" sz="quarter" idx="11"/>
          </p:nvPr>
        </p:nvSpPr>
        <p:spPr/>
        <p:txBody>
          <a:bodyPr/>
          <a:lstStyle/>
          <a:p>
            <a:r>
              <a:rPr lang="en-US" dirty="0"/>
              <a:t>Basic web Application </a:t>
            </a: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4</a:t>
            </a:fld>
            <a:endParaRPr lang="en-US" dirty="0"/>
          </a:p>
        </p:txBody>
      </p:sp>
    </p:spTree>
    <p:extLst>
      <p:ext uri="{BB962C8B-B14F-4D97-AF65-F5344CB8AC3E}">
        <p14:creationId xmlns:p14="http://schemas.microsoft.com/office/powerpoint/2010/main" val="9796220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92CA3-B28E-A205-818F-ED8DC485BB6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786A9DE-88D4-FA91-3C18-072839D8F92B}"/>
              </a:ext>
            </a:extLst>
          </p:cNvPr>
          <p:cNvSpPr>
            <a:spLocks noGrp="1"/>
          </p:cNvSpPr>
          <p:nvPr>
            <p:ph sz="half" idx="1"/>
          </p:nvPr>
        </p:nvSpPr>
        <p:spPr/>
        <p:txBody>
          <a:bodyPr/>
          <a:lstStyle/>
          <a:p>
            <a:endParaRPr lang="en-IN"/>
          </a:p>
        </p:txBody>
      </p:sp>
      <p:sp>
        <p:nvSpPr>
          <p:cNvPr id="4" name="Footer Placeholder 3">
            <a:extLst>
              <a:ext uri="{FF2B5EF4-FFF2-40B4-BE49-F238E27FC236}">
                <a16:creationId xmlns:a16="http://schemas.microsoft.com/office/drawing/2014/main" id="{22429363-7014-4227-10C2-DC458A90442F}"/>
              </a:ext>
            </a:extLst>
          </p:cNvPr>
          <p:cNvSpPr>
            <a:spLocks noGrp="1"/>
          </p:cNvSpPr>
          <p:nvPr>
            <p:ph type="ftr" sz="quarter" idx="11"/>
          </p:nvPr>
        </p:nvSpPr>
        <p:spPr/>
        <p:txBody>
          <a:bodyPr/>
          <a:lstStyle/>
          <a:p>
            <a:r>
              <a:rPr lang="en-US" dirty="0"/>
              <a:t>Basic Web Application</a:t>
            </a:r>
          </a:p>
        </p:txBody>
      </p:sp>
      <p:sp>
        <p:nvSpPr>
          <p:cNvPr id="5" name="Slide Number Placeholder 4">
            <a:extLst>
              <a:ext uri="{FF2B5EF4-FFF2-40B4-BE49-F238E27FC236}">
                <a16:creationId xmlns:a16="http://schemas.microsoft.com/office/drawing/2014/main" id="{C4D7470D-ECC9-7269-2BB4-2464513065B3}"/>
              </a:ext>
            </a:extLst>
          </p:cNvPr>
          <p:cNvSpPr>
            <a:spLocks noGrp="1"/>
          </p:cNvSpPr>
          <p:nvPr>
            <p:ph type="sldNum" sz="quarter" idx="12"/>
          </p:nvPr>
        </p:nvSpPr>
        <p:spPr/>
        <p:txBody>
          <a:bodyPr/>
          <a:lstStyle/>
          <a:p>
            <a:fld id="{48F63A3B-78C7-47BE-AE5E-E10140E04643}" type="slidenum">
              <a:rPr lang="en-US" smtClean="0"/>
              <a:t>40</a:t>
            </a:fld>
            <a:endParaRPr lang="en-US" dirty="0"/>
          </a:p>
        </p:txBody>
      </p:sp>
      <p:pic>
        <p:nvPicPr>
          <p:cNvPr id="7" name="Picture 6">
            <a:extLst>
              <a:ext uri="{FF2B5EF4-FFF2-40B4-BE49-F238E27FC236}">
                <a16:creationId xmlns:a16="http://schemas.microsoft.com/office/drawing/2014/main" id="{354C5F84-0F65-A53B-B78E-D153A4F04EA9}"/>
              </a:ext>
            </a:extLst>
          </p:cNvPr>
          <p:cNvPicPr>
            <a:picLocks noChangeAspect="1"/>
          </p:cNvPicPr>
          <p:nvPr/>
        </p:nvPicPr>
        <p:blipFill>
          <a:blip r:embed="rId2"/>
          <a:stretch>
            <a:fillRect/>
          </a:stretch>
        </p:blipFill>
        <p:spPr>
          <a:xfrm>
            <a:off x="2201842" y="567442"/>
            <a:ext cx="7788315" cy="5723116"/>
          </a:xfrm>
          <a:prstGeom prst="rect">
            <a:avLst/>
          </a:prstGeom>
        </p:spPr>
      </p:pic>
    </p:spTree>
    <p:extLst>
      <p:ext uri="{BB962C8B-B14F-4D97-AF65-F5344CB8AC3E}">
        <p14:creationId xmlns:p14="http://schemas.microsoft.com/office/powerpoint/2010/main" val="7424160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6016A-3C6F-3B5C-4FBD-8A4F3A20A573}"/>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6E6E2B28-EA76-5857-0C49-84D74B9A1FEB}"/>
              </a:ext>
            </a:extLst>
          </p:cNvPr>
          <p:cNvPicPr>
            <a:picLocks noGrp="1" noChangeAspect="1"/>
          </p:cNvPicPr>
          <p:nvPr>
            <p:ph sz="half" idx="1"/>
          </p:nvPr>
        </p:nvPicPr>
        <p:blipFill>
          <a:blip r:embed="rId2"/>
          <a:stretch>
            <a:fillRect/>
          </a:stretch>
        </p:blipFill>
        <p:spPr>
          <a:xfrm>
            <a:off x="1063257" y="947146"/>
            <a:ext cx="10199270" cy="5425734"/>
          </a:xfrm>
        </p:spPr>
      </p:pic>
      <p:sp>
        <p:nvSpPr>
          <p:cNvPr id="4" name="Footer Placeholder 3">
            <a:extLst>
              <a:ext uri="{FF2B5EF4-FFF2-40B4-BE49-F238E27FC236}">
                <a16:creationId xmlns:a16="http://schemas.microsoft.com/office/drawing/2014/main" id="{EA5DD528-4802-4EBF-7459-B8969883E333}"/>
              </a:ext>
            </a:extLst>
          </p:cNvPr>
          <p:cNvSpPr>
            <a:spLocks noGrp="1"/>
          </p:cNvSpPr>
          <p:nvPr>
            <p:ph type="ftr" sz="quarter" idx="11"/>
          </p:nvPr>
        </p:nvSpPr>
        <p:spPr/>
        <p:txBody>
          <a:bodyPr/>
          <a:lstStyle/>
          <a:p>
            <a:r>
              <a:rPr lang="en-US" dirty="0"/>
              <a:t>Basic Web Application</a:t>
            </a:r>
          </a:p>
        </p:txBody>
      </p:sp>
      <p:sp>
        <p:nvSpPr>
          <p:cNvPr id="5" name="Slide Number Placeholder 4">
            <a:extLst>
              <a:ext uri="{FF2B5EF4-FFF2-40B4-BE49-F238E27FC236}">
                <a16:creationId xmlns:a16="http://schemas.microsoft.com/office/drawing/2014/main" id="{2C8B91E5-ADB7-CE2B-7174-EB7563839364}"/>
              </a:ext>
            </a:extLst>
          </p:cNvPr>
          <p:cNvSpPr>
            <a:spLocks noGrp="1"/>
          </p:cNvSpPr>
          <p:nvPr>
            <p:ph type="sldNum" sz="quarter" idx="12"/>
          </p:nvPr>
        </p:nvSpPr>
        <p:spPr/>
        <p:txBody>
          <a:bodyPr/>
          <a:lstStyle/>
          <a:p>
            <a:fld id="{48F63A3B-78C7-47BE-AE5E-E10140E04643}" type="slidenum">
              <a:rPr lang="en-US" smtClean="0"/>
              <a:t>41</a:t>
            </a:fld>
            <a:endParaRPr lang="en-US" dirty="0"/>
          </a:p>
        </p:txBody>
      </p:sp>
    </p:spTree>
    <p:extLst>
      <p:ext uri="{BB962C8B-B14F-4D97-AF65-F5344CB8AC3E}">
        <p14:creationId xmlns:p14="http://schemas.microsoft.com/office/powerpoint/2010/main" val="41729492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74FCD-180D-E1A7-09E8-0B083B54A4A1}"/>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DBE94B87-F8A3-111E-D913-D87AA1FDC709}"/>
              </a:ext>
            </a:extLst>
          </p:cNvPr>
          <p:cNvPicPr>
            <a:picLocks noGrp="1" noChangeAspect="1"/>
          </p:cNvPicPr>
          <p:nvPr>
            <p:ph sz="half" idx="1"/>
          </p:nvPr>
        </p:nvPicPr>
        <p:blipFill>
          <a:blip r:embed="rId3"/>
          <a:stretch>
            <a:fillRect/>
          </a:stretch>
        </p:blipFill>
        <p:spPr>
          <a:xfrm>
            <a:off x="2642813" y="1020726"/>
            <a:ext cx="8600741" cy="5516599"/>
          </a:xfrm>
        </p:spPr>
      </p:pic>
      <p:sp>
        <p:nvSpPr>
          <p:cNvPr id="4" name="Footer Placeholder 3">
            <a:extLst>
              <a:ext uri="{FF2B5EF4-FFF2-40B4-BE49-F238E27FC236}">
                <a16:creationId xmlns:a16="http://schemas.microsoft.com/office/drawing/2014/main" id="{7965F1AE-DB5F-1449-18FE-43751F398B04}"/>
              </a:ext>
            </a:extLst>
          </p:cNvPr>
          <p:cNvSpPr>
            <a:spLocks noGrp="1"/>
          </p:cNvSpPr>
          <p:nvPr>
            <p:ph type="ftr" sz="quarter" idx="11"/>
          </p:nvPr>
        </p:nvSpPr>
        <p:spPr/>
        <p:txBody>
          <a:bodyPr/>
          <a:lstStyle/>
          <a:p>
            <a:r>
              <a:rPr lang="en-US" dirty="0"/>
              <a:t>Basic Web Application</a:t>
            </a:r>
          </a:p>
        </p:txBody>
      </p:sp>
      <p:sp>
        <p:nvSpPr>
          <p:cNvPr id="5" name="Slide Number Placeholder 4">
            <a:extLst>
              <a:ext uri="{FF2B5EF4-FFF2-40B4-BE49-F238E27FC236}">
                <a16:creationId xmlns:a16="http://schemas.microsoft.com/office/drawing/2014/main" id="{699C3869-CA46-448B-2F4B-B93D02ACD58F}"/>
              </a:ext>
            </a:extLst>
          </p:cNvPr>
          <p:cNvSpPr>
            <a:spLocks noGrp="1"/>
          </p:cNvSpPr>
          <p:nvPr>
            <p:ph type="sldNum" sz="quarter" idx="12"/>
          </p:nvPr>
        </p:nvSpPr>
        <p:spPr/>
        <p:txBody>
          <a:bodyPr/>
          <a:lstStyle/>
          <a:p>
            <a:fld id="{48F63A3B-78C7-47BE-AE5E-E10140E04643}" type="slidenum">
              <a:rPr lang="en-US" smtClean="0"/>
              <a:t>42</a:t>
            </a:fld>
            <a:endParaRPr lang="en-US" dirty="0"/>
          </a:p>
        </p:txBody>
      </p:sp>
    </p:spTree>
    <p:extLst>
      <p:ext uri="{BB962C8B-B14F-4D97-AF65-F5344CB8AC3E}">
        <p14:creationId xmlns:p14="http://schemas.microsoft.com/office/powerpoint/2010/main" val="40828324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11177-5CAC-0BF1-CBE4-9F94FB5845A3}"/>
              </a:ext>
            </a:extLst>
          </p:cNvPr>
          <p:cNvSpPr>
            <a:spLocks noGrp="1"/>
          </p:cNvSpPr>
          <p:nvPr>
            <p:ph type="title"/>
          </p:nvPr>
        </p:nvSpPr>
        <p:spPr/>
        <p:txBody>
          <a:bodyPr/>
          <a:lstStyle/>
          <a:p>
            <a:endParaRPr lang="en-IN"/>
          </a:p>
        </p:txBody>
      </p:sp>
      <p:sp>
        <p:nvSpPr>
          <p:cNvPr id="4" name="Footer Placeholder 3">
            <a:extLst>
              <a:ext uri="{FF2B5EF4-FFF2-40B4-BE49-F238E27FC236}">
                <a16:creationId xmlns:a16="http://schemas.microsoft.com/office/drawing/2014/main" id="{AB72FC8E-ACD4-987A-D627-78369BFB6163}"/>
              </a:ext>
            </a:extLst>
          </p:cNvPr>
          <p:cNvSpPr>
            <a:spLocks noGrp="1"/>
          </p:cNvSpPr>
          <p:nvPr>
            <p:ph type="ftr" sz="quarter" idx="11"/>
          </p:nvPr>
        </p:nvSpPr>
        <p:spPr/>
        <p:txBody>
          <a:bodyPr/>
          <a:lstStyle/>
          <a:p>
            <a:r>
              <a:rPr lang="en-US" dirty="0"/>
              <a:t>Basic Web Application</a:t>
            </a:r>
          </a:p>
        </p:txBody>
      </p:sp>
      <p:sp>
        <p:nvSpPr>
          <p:cNvPr id="5" name="Slide Number Placeholder 4">
            <a:extLst>
              <a:ext uri="{FF2B5EF4-FFF2-40B4-BE49-F238E27FC236}">
                <a16:creationId xmlns:a16="http://schemas.microsoft.com/office/drawing/2014/main" id="{CA59BC84-D56B-A7B6-A1D4-B1DF87C021DF}"/>
              </a:ext>
            </a:extLst>
          </p:cNvPr>
          <p:cNvSpPr>
            <a:spLocks noGrp="1"/>
          </p:cNvSpPr>
          <p:nvPr>
            <p:ph type="sldNum" sz="quarter" idx="12"/>
          </p:nvPr>
        </p:nvSpPr>
        <p:spPr/>
        <p:txBody>
          <a:bodyPr/>
          <a:lstStyle/>
          <a:p>
            <a:fld id="{48F63A3B-78C7-47BE-AE5E-E10140E04643}" type="slidenum">
              <a:rPr lang="en-US" smtClean="0"/>
              <a:t>43</a:t>
            </a:fld>
            <a:endParaRPr lang="en-US" dirty="0"/>
          </a:p>
        </p:txBody>
      </p:sp>
      <p:sp>
        <p:nvSpPr>
          <p:cNvPr id="9" name="Content Placeholder 8">
            <a:extLst>
              <a:ext uri="{FF2B5EF4-FFF2-40B4-BE49-F238E27FC236}">
                <a16:creationId xmlns:a16="http://schemas.microsoft.com/office/drawing/2014/main" id="{6BFB54A5-81B2-6C35-2D60-A5E2711572BC}"/>
              </a:ext>
            </a:extLst>
          </p:cNvPr>
          <p:cNvSpPr>
            <a:spLocks noGrp="1"/>
          </p:cNvSpPr>
          <p:nvPr>
            <p:ph sz="half" idx="1"/>
          </p:nvPr>
        </p:nvSpPr>
        <p:spPr/>
        <p:txBody>
          <a:bodyPr/>
          <a:lstStyle/>
          <a:p>
            <a:endParaRPr lang="en-IN"/>
          </a:p>
        </p:txBody>
      </p:sp>
      <p:pic>
        <p:nvPicPr>
          <p:cNvPr id="11" name="Picture 10">
            <a:extLst>
              <a:ext uri="{FF2B5EF4-FFF2-40B4-BE49-F238E27FC236}">
                <a16:creationId xmlns:a16="http://schemas.microsoft.com/office/drawing/2014/main" id="{C8A74638-B776-D1A8-D936-7497642499C4}"/>
              </a:ext>
            </a:extLst>
          </p:cNvPr>
          <p:cNvPicPr>
            <a:picLocks noChangeAspect="1"/>
          </p:cNvPicPr>
          <p:nvPr/>
        </p:nvPicPr>
        <p:blipFill>
          <a:blip r:embed="rId2"/>
          <a:stretch>
            <a:fillRect/>
          </a:stretch>
        </p:blipFill>
        <p:spPr>
          <a:xfrm>
            <a:off x="186178" y="1207577"/>
            <a:ext cx="11819644" cy="4442845"/>
          </a:xfrm>
          <a:prstGeom prst="rect">
            <a:avLst/>
          </a:prstGeom>
        </p:spPr>
      </p:pic>
    </p:spTree>
    <p:extLst>
      <p:ext uri="{BB962C8B-B14F-4D97-AF65-F5344CB8AC3E}">
        <p14:creationId xmlns:p14="http://schemas.microsoft.com/office/powerpoint/2010/main" val="37100512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C6DC6-1984-E75B-D012-CD80DE899E07}"/>
              </a:ext>
            </a:extLst>
          </p:cNvPr>
          <p:cNvSpPr>
            <a:spLocks noGrp="1"/>
          </p:cNvSpPr>
          <p:nvPr>
            <p:ph type="title"/>
          </p:nvPr>
        </p:nvSpPr>
        <p:spPr/>
        <p:txBody>
          <a:bodyPr/>
          <a:lstStyle/>
          <a:p>
            <a:endParaRPr lang="en-IN"/>
          </a:p>
        </p:txBody>
      </p:sp>
      <p:sp>
        <p:nvSpPr>
          <p:cNvPr id="4" name="Footer Placeholder 3">
            <a:extLst>
              <a:ext uri="{FF2B5EF4-FFF2-40B4-BE49-F238E27FC236}">
                <a16:creationId xmlns:a16="http://schemas.microsoft.com/office/drawing/2014/main" id="{923909B2-1793-EA6F-F03B-3DD3FC8F2665}"/>
              </a:ext>
            </a:extLst>
          </p:cNvPr>
          <p:cNvSpPr>
            <a:spLocks noGrp="1"/>
          </p:cNvSpPr>
          <p:nvPr>
            <p:ph type="ftr" sz="quarter" idx="11"/>
          </p:nvPr>
        </p:nvSpPr>
        <p:spPr/>
        <p:txBody>
          <a:bodyPr/>
          <a:lstStyle/>
          <a:p>
            <a:r>
              <a:rPr lang="en-US" dirty="0"/>
              <a:t>Basic Web Application</a:t>
            </a:r>
          </a:p>
        </p:txBody>
      </p:sp>
      <p:sp>
        <p:nvSpPr>
          <p:cNvPr id="5" name="Slide Number Placeholder 4">
            <a:extLst>
              <a:ext uri="{FF2B5EF4-FFF2-40B4-BE49-F238E27FC236}">
                <a16:creationId xmlns:a16="http://schemas.microsoft.com/office/drawing/2014/main" id="{F6177935-5FBB-6C24-32F0-7BB571BF69EC}"/>
              </a:ext>
            </a:extLst>
          </p:cNvPr>
          <p:cNvSpPr>
            <a:spLocks noGrp="1"/>
          </p:cNvSpPr>
          <p:nvPr>
            <p:ph type="sldNum" sz="quarter" idx="12"/>
          </p:nvPr>
        </p:nvSpPr>
        <p:spPr/>
        <p:txBody>
          <a:bodyPr/>
          <a:lstStyle/>
          <a:p>
            <a:fld id="{48F63A3B-78C7-47BE-AE5E-E10140E04643}" type="slidenum">
              <a:rPr lang="en-US" smtClean="0"/>
              <a:t>44</a:t>
            </a:fld>
            <a:endParaRPr lang="en-US" dirty="0"/>
          </a:p>
        </p:txBody>
      </p:sp>
      <p:sp>
        <p:nvSpPr>
          <p:cNvPr id="9" name="Content Placeholder 8">
            <a:extLst>
              <a:ext uri="{FF2B5EF4-FFF2-40B4-BE49-F238E27FC236}">
                <a16:creationId xmlns:a16="http://schemas.microsoft.com/office/drawing/2014/main" id="{FC181277-8B50-DFE8-45E2-834641DEA5E0}"/>
              </a:ext>
            </a:extLst>
          </p:cNvPr>
          <p:cNvSpPr>
            <a:spLocks noGrp="1"/>
          </p:cNvSpPr>
          <p:nvPr>
            <p:ph sz="half" idx="1"/>
          </p:nvPr>
        </p:nvSpPr>
        <p:spPr/>
        <p:txBody>
          <a:bodyPr/>
          <a:lstStyle/>
          <a:p>
            <a:endParaRPr lang="en-IN" dirty="0"/>
          </a:p>
        </p:txBody>
      </p:sp>
      <p:pic>
        <p:nvPicPr>
          <p:cNvPr id="11" name="Picture 10">
            <a:extLst>
              <a:ext uri="{FF2B5EF4-FFF2-40B4-BE49-F238E27FC236}">
                <a16:creationId xmlns:a16="http://schemas.microsoft.com/office/drawing/2014/main" id="{61C58154-8056-6FA3-0792-DAFC2F75A637}"/>
              </a:ext>
            </a:extLst>
          </p:cNvPr>
          <p:cNvPicPr>
            <a:picLocks noChangeAspect="1"/>
          </p:cNvPicPr>
          <p:nvPr/>
        </p:nvPicPr>
        <p:blipFill>
          <a:blip r:embed="rId2"/>
          <a:stretch>
            <a:fillRect/>
          </a:stretch>
        </p:blipFill>
        <p:spPr>
          <a:xfrm>
            <a:off x="0" y="1233611"/>
            <a:ext cx="12192000" cy="4390777"/>
          </a:xfrm>
          <a:prstGeom prst="rect">
            <a:avLst/>
          </a:prstGeom>
        </p:spPr>
      </p:pic>
    </p:spTree>
    <p:extLst>
      <p:ext uri="{BB962C8B-B14F-4D97-AF65-F5344CB8AC3E}">
        <p14:creationId xmlns:p14="http://schemas.microsoft.com/office/powerpoint/2010/main" val="10662555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D08E4-1BFE-5CDD-209A-3E8A7A7A4B6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EA1FB76-C802-64F7-2C84-A41FF9AE0A51}"/>
              </a:ext>
            </a:extLst>
          </p:cNvPr>
          <p:cNvSpPr>
            <a:spLocks noGrp="1"/>
          </p:cNvSpPr>
          <p:nvPr>
            <p:ph sz="half" idx="1"/>
          </p:nvPr>
        </p:nvSpPr>
        <p:spPr/>
        <p:txBody>
          <a:bodyPr/>
          <a:lstStyle/>
          <a:p>
            <a:endParaRPr lang="en-IN"/>
          </a:p>
        </p:txBody>
      </p:sp>
      <p:sp>
        <p:nvSpPr>
          <p:cNvPr id="4" name="Footer Placeholder 3">
            <a:extLst>
              <a:ext uri="{FF2B5EF4-FFF2-40B4-BE49-F238E27FC236}">
                <a16:creationId xmlns:a16="http://schemas.microsoft.com/office/drawing/2014/main" id="{1C9F0C84-794D-BFEF-9C4D-5DF800826C27}"/>
              </a:ext>
            </a:extLst>
          </p:cNvPr>
          <p:cNvSpPr>
            <a:spLocks noGrp="1"/>
          </p:cNvSpPr>
          <p:nvPr>
            <p:ph type="ftr" sz="quarter" idx="11"/>
          </p:nvPr>
        </p:nvSpPr>
        <p:spPr/>
        <p:txBody>
          <a:bodyPr/>
          <a:lstStyle/>
          <a:p>
            <a:r>
              <a:rPr lang="en-US" dirty="0"/>
              <a:t>Basic Web Application</a:t>
            </a:r>
          </a:p>
        </p:txBody>
      </p:sp>
      <p:sp>
        <p:nvSpPr>
          <p:cNvPr id="5" name="Slide Number Placeholder 4">
            <a:extLst>
              <a:ext uri="{FF2B5EF4-FFF2-40B4-BE49-F238E27FC236}">
                <a16:creationId xmlns:a16="http://schemas.microsoft.com/office/drawing/2014/main" id="{EF01636F-B24A-1940-B979-57B590258273}"/>
              </a:ext>
            </a:extLst>
          </p:cNvPr>
          <p:cNvSpPr>
            <a:spLocks noGrp="1"/>
          </p:cNvSpPr>
          <p:nvPr>
            <p:ph type="sldNum" sz="quarter" idx="12"/>
          </p:nvPr>
        </p:nvSpPr>
        <p:spPr/>
        <p:txBody>
          <a:bodyPr/>
          <a:lstStyle/>
          <a:p>
            <a:fld id="{48F63A3B-78C7-47BE-AE5E-E10140E04643}" type="slidenum">
              <a:rPr lang="en-US" smtClean="0"/>
              <a:t>45</a:t>
            </a:fld>
            <a:endParaRPr lang="en-US" dirty="0"/>
          </a:p>
        </p:txBody>
      </p:sp>
      <p:pic>
        <p:nvPicPr>
          <p:cNvPr id="7" name="Picture 6">
            <a:extLst>
              <a:ext uri="{FF2B5EF4-FFF2-40B4-BE49-F238E27FC236}">
                <a16:creationId xmlns:a16="http://schemas.microsoft.com/office/drawing/2014/main" id="{45620436-6EEA-F048-C70B-6774E72CD8C9}"/>
              </a:ext>
            </a:extLst>
          </p:cNvPr>
          <p:cNvPicPr>
            <a:picLocks noChangeAspect="1"/>
          </p:cNvPicPr>
          <p:nvPr/>
        </p:nvPicPr>
        <p:blipFill>
          <a:blip r:embed="rId3"/>
          <a:stretch>
            <a:fillRect/>
          </a:stretch>
        </p:blipFill>
        <p:spPr>
          <a:xfrm>
            <a:off x="0" y="1194012"/>
            <a:ext cx="12192000" cy="4469975"/>
          </a:xfrm>
          <a:prstGeom prst="rect">
            <a:avLst/>
          </a:prstGeom>
        </p:spPr>
      </p:pic>
    </p:spTree>
    <p:extLst>
      <p:ext uri="{BB962C8B-B14F-4D97-AF65-F5344CB8AC3E}">
        <p14:creationId xmlns:p14="http://schemas.microsoft.com/office/powerpoint/2010/main" val="29073587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431B-EE12-8BE7-BD61-B97CE686EAF5}"/>
              </a:ext>
            </a:extLst>
          </p:cNvPr>
          <p:cNvSpPr>
            <a:spLocks noGrp="1"/>
          </p:cNvSpPr>
          <p:nvPr>
            <p:ph type="ctrTitle"/>
          </p:nvPr>
        </p:nvSpPr>
        <p:spPr>
          <a:xfrm>
            <a:off x="1545336" y="478465"/>
            <a:ext cx="4169664" cy="1351930"/>
          </a:xfrm>
        </p:spPr>
        <p:txBody>
          <a:bodyPr/>
          <a:lstStyle/>
          <a:p>
            <a:r>
              <a:rPr lang="en-IN" dirty="0"/>
              <a:t>Where we are now?</a:t>
            </a:r>
          </a:p>
        </p:txBody>
      </p:sp>
      <p:sp>
        <p:nvSpPr>
          <p:cNvPr id="3" name="Subtitle 2">
            <a:extLst>
              <a:ext uri="{FF2B5EF4-FFF2-40B4-BE49-F238E27FC236}">
                <a16:creationId xmlns:a16="http://schemas.microsoft.com/office/drawing/2014/main" id="{71D25AB9-7228-87C2-7ABB-E27FA88120E1}"/>
              </a:ext>
            </a:extLst>
          </p:cNvPr>
          <p:cNvSpPr>
            <a:spLocks noGrp="1"/>
          </p:cNvSpPr>
          <p:nvPr>
            <p:ph type="subTitle" idx="1"/>
          </p:nvPr>
        </p:nvSpPr>
        <p:spPr/>
        <p:txBody>
          <a:bodyPr/>
          <a:lstStyle/>
          <a:p>
            <a:endParaRPr lang="en-IN" dirty="0"/>
          </a:p>
        </p:txBody>
      </p:sp>
      <p:pic>
        <p:nvPicPr>
          <p:cNvPr id="4098" name="Picture 2" descr="Architecture diagram showing services hosted in AWS Cloud, with connections shown from external users to interconnected AWS services.">
            <a:extLst>
              <a:ext uri="{FF2B5EF4-FFF2-40B4-BE49-F238E27FC236}">
                <a16:creationId xmlns:a16="http://schemas.microsoft.com/office/drawing/2014/main" id="{1B027399-E62A-CF69-900B-E95CE0163D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04977"/>
            <a:ext cx="7522438" cy="3214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5222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C0291-2A10-3EAC-0911-19A908741B12}"/>
              </a:ext>
            </a:extLst>
          </p:cNvPr>
          <p:cNvSpPr>
            <a:spLocks noGrp="1"/>
          </p:cNvSpPr>
          <p:nvPr>
            <p:ph type="title"/>
          </p:nvPr>
        </p:nvSpPr>
        <p:spPr>
          <a:xfrm>
            <a:off x="4224528" y="989371"/>
            <a:ext cx="6766560" cy="1424220"/>
          </a:xfrm>
        </p:spPr>
        <p:txBody>
          <a:bodyPr/>
          <a:lstStyle/>
          <a:p>
            <a:r>
              <a:rPr lang="en-US" dirty="0"/>
              <a:t>Add Interactivity to Your Web App</a:t>
            </a:r>
            <a:endParaRPr lang="en-IN" dirty="0"/>
          </a:p>
        </p:txBody>
      </p:sp>
      <p:sp>
        <p:nvSpPr>
          <p:cNvPr id="3" name="Content Placeholder 2">
            <a:extLst>
              <a:ext uri="{FF2B5EF4-FFF2-40B4-BE49-F238E27FC236}">
                <a16:creationId xmlns:a16="http://schemas.microsoft.com/office/drawing/2014/main" id="{6BC47293-5A1E-F049-B591-51AD2E4FD7B0}"/>
              </a:ext>
            </a:extLst>
          </p:cNvPr>
          <p:cNvSpPr>
            <a:spLocks noGrp="1"/>
          </p:cNvSpPr>
          <p:nvPr>
            <p:ph idx="1"/>
          </p:nvPr>
        </p:nvSpPr>
        <p:spPr/>
        <p:txBody>
          <a:bodyPr/>
          <a:lstStyle/>
          <a:p>
            <a:pPr algn="just"/>
            <a:r>
              <a:rPr lang="en-US" sz="1800" dirty="0">
                <a:latin typeface="Verdana" panose="020B0604030504040204" pitchFamily="34" charset="0"/>
                <a:ea typeface="Verdana" panose="020B0604030504040204" pitchFamily="34" charset="0"/>
              </a:rPr>
              <a:t>we will update the static website we created in module one to invoke the REST API we created in module three. </a:t>
            </a:r>
          </a:p>
          <a:p>
            <a:pPr algn="just"/>
            <a:r>
              <a:rPr lang="en-US" sz="1800" dirty="0">
                <a:latin typeface="Verdana" panose="020B0604030504040204" pitchFamily="34" charset="0"/>
                <a:ea typeface="Verdana" panose="020B0604030504040204" pitchFamily="34" charset="0"/>
              </a:rPr>
              <a:t>This will add the ability to display text based on what you input.</a:t>
            </a:r>
          </a:p>
          <a:p>
            <a:pPr algn="just"/>
            <a:endParaRPr lang="en-US" sz="1800" dirty="0">
              <a:latin typeface="Verdana" panose="020B0604030504040204" pitchFamily="34" charset="0"/>
              <a:ea typeface="Verdana" panose="020B0604030504040204" pitchFamily="34" charset="0"/>
            </a:endParaRPr>
          </a:p>
          <a:p>
            <a:pPr algn="just"/>
            <a:r>
              <a:rPr lang="en-US" sz="1800" dirty="0">
                <a:latin typeface="Verdana" panose="020B0604030504040204" pitchFamily="34" charset="0"/>
                <a:ea typeface="Verdana" panose="020B0604030504040204" pitchFamily="34" charset="0"/>
              </a:rPr>
              <a:t>I will:</a:t>
            </a:r>
          </a:p>
          <a:p>
            <a:pPr algn="just">
              <a:buFont typeface="Arial" panose="020B0604020202020204" pitchFamily="34" charset="0"/>
              <a:buChar char="•"/>
            </a:pPr>
            <a:r>
              <a:rPr lang="en-US" sz="1800" b="0" i="0" dirty="0">
                <a:solidFill>
                  <a:srgbClr val="333333"/>
                </a:solidFill>
                <a:effectLst/>
                <a:latin typeface="Verdana" panose="020B0604030504040204" pitchFamily="34" charset="0"/>
                <a:ea typeface="Verdana" panose="020B0604030504040204" pitchFamily="34" charset="0"/>
              </a:rPr>
              <a:t>Call an API Gateway API from an HTML page</a:t>
            </a:r>
          </a:p>
          <a:p>
            <a:pPr algn="just">
              <a:buFont typeface="Arial" panose="020B0604020202020204" pitchFamily="34" charset="0"/>
              <a:buChar char="•"/>
            </a:pPr>
            <a:r>
              <a:rPr lang="en-US" sz="1800" b="0" i="0" dirty="0">
                <a:solidFill>
                  <a:srgbClr val="333333"/>
                </a:solidFill>
                <a:effectLst/>
                <a:latin typeface="Verdana" panose="020B0604030504040204" pitchFamily="34" charset="0"/>
                <a:ea typeface="Verdana" panose="020B0604030504040204" pitchFamily="34" charset="0"/>
              </a:rPr>
              <a:t>Upload a new version of a web app to the Amplify Console</a:t>
            </a:r>
          </a:p>
          <a:p>
            <a:pPr algn="just"/>
            <a:endParaRPr lang="en-IN" sz="1800" dirty="0">
              <a:latin typeface="Verdana" panose="020B0604030504040204" pitchFamily="34" charset="0"/>
              <a:ea typeface="Verdana" panose="020B0604030504040204" pitchFamily="34" charset="0"/>
            </a:endParaRPr>
          </a:p>
        </p:txBody>
      </p:sp>
      <p:sp>
        <p:nvSpPr>
          <p:cNvPr id="4" name="Footer Placeholder 3">
            <a:extLst>
              <a:ext uri="{FF2B5EF4-FFF2-40B4-BE49-F238E27FC236}">
                <a16:creationId xmlns:a16="http://schemas.microsoft.com/office/drawing/2014/main" id="{6BE149B5-5F80-A316-0F8F-B5D4E2544036}"/>
              </a:ext>
            </a:extLst>
          </p:cNvPr>
          <p:cNvSpPr>
            <a:spLocks noGrp="1"/>
          </p:cNvSpPr>
          <p:nvPr>
            <p:ph type="ftr" sz="quarter" idx="11"/>
          </p:nvPr>
        </p:nvSpPr>
        <p:spPr/>
        <p:txBody>
          <a:bodyPr/>
          <a:lstStyle/>
          <a:p>
            <a:r>
              <a:rPr lang="en-US" dirty="0"/>
              <a:t>Basic Web Application</a:t>
            </a:r>
          </a:p>
        </p:txBody>
      </p:sp>
      <p:sp>
        <p:nvSpPr>
          <p:cNvPr id="5" name="Slide Number Placeholder 4">
            <a:extLst>
              <a:ext uri="{FF2B5EF4-FFF2-40B4-BE49-F238E27FC236}">
                <a16:creationId xmlns:a16="http://schemas.microsoft.com/office/drawing/2014/main" id="{FE3A5995-3C32-5BB5-8213-78B3791E39FE}"/>
              </a:ext>
            </a:extLst>
          </p:cNvPr>
          <p:cNvSpPr>
            <a:spLocks noGrp="1"/>
          </p:cNvSpPr>
          <p:nvPr>
            <p:ph type="sldNum" sz="quarter" idx="12"/>
          </p:nvPr>
        </p:nvSpPr>
        <p:spPr/>
        <p:txBody>
          <a:bodyPr/>
          <a:lstStyle/>
          <a:p>
            <a:fld id="{48F63A3B-78C7-47BE-AE5E-E10140E04643}" type="slidenum">
              <a:rPr lang="en-US" smtClean="0"/>
              <a:t>47</a:t>
            </a:fld>
            <a:endParaRPr lang="en-US" dirty="0"/>
          </a:p>
        </p:txBody>
      </p:sp>
    </p:spTree>
    <p:extLst>
      <p:ext uri="{BB962C8B-B14F-4D97-AF65-F5344CB8AC3E}">
        <p14:creationId xmlns:p14="http://schemas.microsoft.com/office/powerpoint/2010/main" val="10862327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4919-03D0-6459-5B04-29C3C59ABBB6}"/>
              </a:ext>
            </a:extLst>
          </p:cNvPr>
          <p:cNvSpPr>
            <a:spLocks noGrp="1"/>
          </p:cNvSpPr>
          <p:nvPr>
            <p:ph type="title"/>
          </p:nvPr>
        </p:nvSpPr>
        <p:spPr/>
        <p:txBody>
          <a:bodyPr/>
          <a:lstStyle/>
          <a:p>
            <a:r>
              <a:rPr lang="en-IN" dirty="0"/>
              <a:t>Key takeaways</a:t>
            </a:r>
          </a:p>
        </p:txBody>
      </p:sp>
      <p:sp>
        <p:nvSpPr>
          <p:cNvPr id="3" name="Content Placeholder 2">
            <a:extLst>
              <a:ext uri="{FF2B5EF4-FFF2-40B4-BE49-F238E27FC236}">
                <a16:creationId xmlns:a16="http://schemas.microsoft.com/office/drawing/2014/main" id="{2D809B43-A791-E149-D283-5AA8853238BD}"/>
              </a:ext>
            </a:extLst>
          </p:cNvPr>
          <p:cNvSpPr>
            <a:spLocks noGrp="1"/>
          </p:cNvSpPr>
          <p:nvPr>
            <p:ph sz="half" idx="1"/>
          </p:nvPr>
        </p:nvSpPr>
        <p:spPr/>
        <p:txBody>
          <a:bodyPr/>
          <a:lstStyle/>
          <a:p>
            <a:pPr algn="just"/>
            <a:r>
              <a:rPr lang="en-US" b="1" dirty="0">
                <a:latin typeface="Verdana" panose="020B0604030504040204" pitchFamily="34" charset="0"/>
                <a:ea typeface="Verdana" panose="020B0604030504040204" pitchFamily="34" charset="0"/>
              </a:rPr>
              <a:t>Deploying a website </a:t>
            </a:r>
            <a:r>
              <a:rPr lang="en-US" dirty="0">
                <a:latin typeface="Verdana" panose="020B0604030504040204" pitchFamily="34" charset="0"/>
                <a:ea typeface="Verdana" panose="020B0604030504040204" pitchFamily="34" charset="0"/>
              </a:rPr>
              <a:t>— Making a website available to users.</a:t>
            </a:r>
          </a:p>
          <a:p>
            <a:pPr algn="just"/>
            <a:endParaRPr lang="en-US" dirty="0">
              <a:latin typeface="Verdana" panose="020B0604030504040204" pitchFamily="34" charset="0"/>
              <a:ea typeface="Verdana" panose="020B0604030504040204" pitchFamily="34" charset="0"/>
            </a:endParaRPr>
          </a:p>
          <a:p>
            <a:pPr algn="just"/>
            <a:r>
              <a:rPr lang="en-US" b="1" dirty="0">
                <a:latin typeface="Verdana" panose="020B0604030504040204" pitchFamily="34" charset="0"/>
                <a:ea typeface="Verdana" panose="020B0604030504040204" pitchFamily="34" charset="0"/>
              </a:rPr>
              <a:t>Environment</a:t>
            </a:r>
            <a:r>
              <a:rPr lang="en-US" dirty="0">
                <a:latin typeface="Verdana" panose="020B0604030504040204" pitchFamily="34" charset="0"/>
                <a:ea typeface="Verdana" panose="020B0604030504040204" pitchFamily="34" charset="0"/>
              </a:rPr>
              <a:t> — A stage such as "prod," "dev," or "staging," where an application or website can be executed.</a:t>
            </a:r>
          </a:p>
          <a:p>
            <a:pPr algn="just"/>
            <a:r>
              <a:rPr lang="en-US" b="1" dirty="0">
                <a:latin typeface="Verdana" panose="020B0604030504040204" pitchFamily="34" charset="0"/>
                <a:ea typeface="Verdana" panose="020B0604030504040204" pitchFamily="34" charset="0"/>
              </a:rPr>
              <a:t>Invoking an API </a:t>
            </a:r>
            <a:r>
              <a:rPr lang="en-US" dirty="0">
                <a:latin typeface="Verdana" panose="020B0604030504040204" pitchFamily="34" charset="0"/>
                <a:ea typeface="Verdana" panose="020B0604030504040204" pitchFamily="34" charset="0"/>
              </a:rPr>
              <a:t>— Sending an event to an API to trigger a specific behavior.</a:t>
            </a:r>
            <a:endParaRPr lang="en-IN" dirty="0">
              <a:latin typeface="Verdana" panose="020B0604030504040204" pitchFamily="34" charset="0"/>
              <a:ea typeface="Verdana" panose="020B0604030504040204" pitchFamily="34" charset="0"/>
            </a:endParaRPr>
          </a:p>
        </p:txBody>
      </p:sp>
      <p:sp>
        <p:nvSpPr>
          <p:cNvPr id="4" name="Footer Placeholder 3">
            <a:extLst>
              <a:ext uri="{FF2B5EF4-FFF2-40B4-BE49-F238E27FC236}">
                <a16:creationId xmlns:a16="http://schemas.microsoft.com/office/drawing/2014/main" id="{78F691FD-0BBC-BD85-6832-DA5501916043}"/>
              </a:ext>
            </a:extLst>
          </p:cNvPr>
          <p:cNvSpPr>
            <a:spLocks noGrp="1"/>
          </p:cNvSpPr>
          <p:nvPr>
            <p:ph type="ftr" sz="quarter" idx="11"/>
          </p:nvPr>
        </p:nvSpPr>
        <p:spPr/>
        <p:txBody>
          <a:bodyPr/>
          <a:lstStyle/>
          <a:p>
            <a:r>
              <a:rPr lang="en-US" dirty="0"/>
              <a:t>Basic Web Application</a:t>
            </a:r>
          </a:p>
        </p:txBody>
      </p:sp>
      <p:sp>
        <p:nvSpPr>
          <p:cNvPr id="5" name="Slide Number Placeholder 4">
            <a:extLst>
              <a:ext uri="{FF2B5EF4-FFF2-40B4-BE49-F238E27FC236}">
                <a16:creationId xmlns:a16="http://schemas.microsoft.com/office/drawing/2014/main" id="{D4BC4181-736A-733B-FEC0-AE85E62C85F5}"/>
              </a:ext>
            </a:extLst>
          </p:cNvPr>
          <p:cNvSpPr>
            <a:spLocks noGrp="1"/>
          </p:cNvSpPr>
          <p:nvPr>
            <p:ph type="sldNum" sz="quarter" idx="12"/>
          </p:nvPr>
        </p:nvSpPr>
        <p:spPr/>
        <p:txBody>
          <a:bodyPr/>
          <a:lstStyle/>
          <a:p>
            <a:fld id="{48F63A3B-78C7-47BE-AE5E-E10140E04643}" type="slidenum">
              <a:rPr lang="en-US" smtClean="0"/>
              <a:t>48</a:t>
            </a:fld>
            <a:endParaRPr lang="en-US" dirty="0"/>
          </a:p>
        </p:txBody>
      </p:sp>
    </p:spTree>
    <p:extLst>
      <p:ext uri="{BB962C8B-B14F-4D97-AF65-F5344CB8AC3E}">
        <p14:creationId xmlns:p14="http://schemas.microsoft.com/office/powerpoint/2010/main" val="25491654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8B2B0-613F-2DFC-F686-2A93E4313C82}"/>
              </a:ext>
            </a:extLst>
          </p:cNvPr>
          <p:cNvSpPr>
            <a:spLocks noGrp="1"/>
          </p:cNvSpPr>
          <p:nvPr>
            <p:ph type="title"/>
          </p:nvPr>
        </p:nvSpPr>
        <p:spPr/>
        <p:txBody>
          <a:bodyPr/>
          <a:lstStyle/>
          <a:p>
            <a:endParaRPr lang="en-IN"/>
          </a:p>
        </p:txBody>
      </p:sp>
      <p:sp>
        <p:nvSpPr>
          <p:cNvPr id="4" name="Footer Placeholder 3">
            <a:extLst>
              <a:ext uri="{FF2B5EF4-FFF2-40B4-BE49-F238E27FC236}">
                <a16:creationId xmlns:a16="http://schemas.microsoft.com/office/drawing/2014/main" id="{7F638F56-540D-3B0B-85BC-E4CBB5451EC6}"/>
              </a:ext>
            </a:extLst>
          </p:cNvPr>
          <p:cNvSpPr>
            <a:spLocks noGrp="1"/>
          </p:cNvSpPr>
          <p:nvPr>
            <p:ph type="ftr" sz="quarter" idx="11"/>
          </p:nvPr>
        </p:nvSpPr>
        <p:spPr/>
        <p:txBody>
          <a:bodyPr/>
          <a:lstStyle/>
          <a:p>
            <a:r>
              <a:rPr lang="en-US" dirty="0"/>
              <a:t>Basic Web Application</a:t>
            </a:r>
          </a:p>
        </p:txBody>
      </p:sp>
      <p:sp>
        <p:nvSpPr>
          <p:cNvPr id="5" name="Slide Number Placeholder 4">
            <a:extLst>
              <a:ext uri="{FF2B5EF4-FFF2-40B4-BE49-F238E27FC236}">
                <a16:creationId xmlns:a16="http://schemas.microsoft.com/office/drawing/2014/main" id="{49E33BCE-3F56-07FA-42D9-401EE02CA904}"/>
              </a:ext>
            </a:extLst>
          </p:cNvPr>
          <p:cNvSpPr>
            <a:spLocks noGrp="1"/>
          </p:cNvSpPr>
          <p:nvPr>
            <p:ph type="sldNum" sz="quarter" idx="12"/>
          </p:nvPr>
        </p:nvSpPr>
        <p:spPr/>
        <p:txBody>
          <a:bodyPr/>
          <a:lstStyle/>
          <a:p>
            <a:fld id="{48F63A3B-78C7-47BE-AE5E-E10140E04643}" type="slidenum">
              <a:rPr lang="en-US" smtClean="0"/>
              <a:t>49</a:t>
            </a:fld>
            <a:endParaRPr lang="en-US" dirty="0"/>
          </a:p>
        </p:txBody>
      </p:sp>
      <p:sp>
        <p:nvSpPr>
          <p:cNvPr id="9" name="Content Placeholder 8">
            <a:extLst>
              <a:ext uri="{FF2B5EF4-FFF2-40B4-BE49-F238E27FC236}">
                <a16:creationId xmlns:a16="http://schemas.microsoft.com/office/drawing/2014/main" id="{B1A0739A-EF04-0186-32B2-12CFAB708535}"/>
              </a:ext>
            </a:extLst>
          </p:cNvPr>
          <p:cNvSpPr>
            <a:spLocks noGrp="1"/>
          </p:cNvSpPr>
          <p:nvPr>
            <p:ph sz="half" idx="1"/>
          </p:nvPr>
        </p:nvSpPr>
        <p:spPr/>
        <p:txBody>
          <a:bodyPr/>
          <a:lstStyle/>
          <a:p>
            <a:endParaRPr lang="en-IN"/>
          </a:p>
        </p:txBody>
      </p:sp>
      <p:pic>
        <p:nvPicPr>
          <p:cNvPr id="11" name="Picture 10">
            <a:extLst>
              <a:ext uri="{FF2B5EF4-FFF2-40B4-BE49-F238E27FC236}">
                <a16:creationId xmlns:a16="http://schemas.microsoft.com/office/drawing/2014/main" id="{7FDDF25D-2DC3-36D3-ED48-09704C0FEA14}"/>
              </a:ext>
            </a:extLst>
          </p:cNvPr>
          <p:cNvPicPr>
            <a:picLocks noChangeAspect="1"/>
          </p:cNvPicPr>
          <p:nvPr/>
        </p:nvPicPr>
        <p:blipFill>
          <a:blip r:embed="rId3"/>
          <a:stretch>
            <a:fillRect/>
          </a:stretch>
        </p:blipFill>
        <p:spPr>
          <a:xfrm>
            <a:off x="727245" y="2453555"/>
            <a:ext cx="10737510" cy="1950889"/>
          </a:xfrm>
          <a:prstGeom prst="rect">
            <a:avLst/>
          </a:prstGeom>
        </p:spPr>
      </p:pic>
    </p:spTree>
    <p:extLst>
      <p:ext uri="{BB962C8B-B14F-4D97-AF65-F5344CB8AC3E}">
        <p14:creationId xmlns:p14="http://schemas.microsoft.com/office/powerpoint/2010/main" val="772332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17D1F-02E2-AD23-84D7-299DEA799855}"/>
              </a:ext>
            </a:extLst>
          </p:cNvPr>
          <p:cNvSpPr>
            <a:spLocks noGrp="1"/>
          </p:cNvSpPr>
          <p:nvPr>
            <p:ph type="title"/>
          </p:nvPr>
        </p:nvSpPr>
        <p:spPr/>
        <p:txBody>
          <a:bodyPr/>
          <a:lstStyle/>
          <a:p>
            <a:r>
              <a:rPr lang="en-IN" dirty="0"/>
              <a:t>Services used</a:t>
            </a:r>
          </a:p>
        </p:txBody>
      </p:sp>
      <p:sp>
        <p:nvSpPr>
          <p:cNvPr id="3" name="Content Placeholder 2">
            <a:extLst>
              <a:ext uri="{FF2B5EF4-FFF2-40B4-BE49-F238E27FC236}">
                <a16:creationId xmlns:a16="http://schemas.microsoft.com/office/drawing/2014/main" id="{D1979D8A-9383-7BC7-BDB5-09297FAB2315}"/>
              </a:ext>
            </a:extLst>
          </p:cNvPr>
          <p:cNvSpPr>
            <a:spLocks noGrp="1"/>
          </p:cNvSpPr>
          <p:nvPr>
            <p:ph idx="1"/>
          </p:nvPr>
        </p:nvSpPr>
        <p:spPr/>
        <p:txBody>
          <a:bodyPr/>
          <a:lstStyle/>
          <a:p>
            <a:r>
              <a:rPr lang="en-IN" dirty="0"/>
              <a:t>AWS Amplify </a:t>
            </a:r>
          </a:p>
          <a:p>
            <a:r>
              <a:rPr lang="en-IN" dirty="0"/>
              <a:t>AWS IAM</a:t>
            </a:r>
          </a:p>
          <a:p>
            <a:r>
              <a:rPr lang="en-IN" dirty="0"/>
              <a:t>AWS API Gateway</a:t>
            </a:r>
          </a:p>
          <a:p>
            <a:r>
              <a:rPr lang="en-IN" dirty="0"/>
              <a:t>AWS Lambda</a:t>
            </a:r>
          </a:p>
          <a:p>
            <a:r>
              <a:rPr lang="en-IN" dirty="0"/>
              <a:t>AWS DynamoDB</a:t>
            </a:r>
          </a:p>
        </p:txBody>
      </p:sp>
    </p:spTree>
    <p:extLst>
      <p:ext uri="{BB962C8B-B14F-4D97-AF65-F5344CB8AC3E}">
        <p14:creationId xmlns:p14="http://schemas.microsoft.com/office/powerpoint/2010/main" val="27605206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0419-8D25-0BF8-9A85-C553B8CBB7A9}"/>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65ADC40D-00B6-F0B3-BCAC-432111BF72E9}"/>
              </a:ext>
            </a:extLst>
          </p:cNvPr>
          <p:cNvPicPr>
            <a:picLocks noGrp="1" noChangeAspect="1"/>
          </p:cNvPicPr>
          <p:nvPr>
            <p:ph sz="half" idx="1"/>
          </p:nvPr>
        </p:nvPicPr>
        <p:blipFill>
          <a:blip r:embed="rId2"/>
          <a:stretch>
            <a:fillRect/>
          </a:stretch>
        </p:blipFill>
        <p:spPr>
          <a:xfrm>
            <a:off x="599620" y="2103438"/>
            <a:ext cx="10999109" cy="4433887"/>
          </a:xfrm>
        </p:spPr>
      </p:pic>
      <p:sp>
        <p:nvSpPr>
          <p:cNvPr id="4" name="Footer Placeholder 3">
            <a:extLst>
              <a:ext uri="{FF2B5EF4-FFF2-40B4-BE49-F238E27FC236}">
                <a16:creationId xmlns:a16="http://schemas.microsoft.com/office/drawing/2014/main" id="{3194F047-302C-61B9-C2B0-3879489EC049}"/>
              </a:ext>
            </a:extLst>
          </p:cNvPr>
          <p:cNvSpPr>
            <a:spLocks noGrp="1"/>
          </p:cNvSpPr>
          <p:nvPr>
            <p:ph type="ftr" sz="quarter" idx="11"/>
          </p:nvPr>
        </p:nvSpPr>
        <p:spPr/>
        <p:txBody>
          <a:bodyPr/>
          <a:lstStyle/>
          <a:p>
            <a:r>
              <a:rPr lang="en-US" dirty="0"/>
              <a:t>Basic Web Application</a:t>
            </a:r>
          </a:p>
        </p:txBody>
      </p:sp>
      <p:sp>
        <p:nvSpPr>
          <p:cNvPr id="5" name="Slide Number Placeholder 4">
            <a:extLst>
              <a:ext uri="{FF2B5EF4-FFF2-40B4-BE49-F238E27FC236}">
                <a16:creationId xmlns:a16="http://schemas.microsoft.com/office/drawing/2014/main" id="{85246210-DCAD-C17C-6708-872E9C139BB5}"/>
              </a:ext>
            </a:extLst>
          </p:cNvPr>
          <p:cNvSpPr>
            <a:spLocks noGrp="1"/>
          </p:cNvSpPr>
          <p:nvPr>
            <p:ph type="sldNum" sz="quarter" idx="12"/>
          </p:nvPr>
        </p:nvSpPr>
        <p:spPr/>
        <p:txBody>
          <a:bodyPr/>
          <a:lstStyle/>
          <a:p>
            <a:fld id="{48F63A3B-78C7-47BE-AE5E-E10140E04643}" type="slidenum">
              <a:rPr lang="en-US" smtClean="0"/>
              <a:t>50</a:t>
            </a:fld>
            <a:endParaRPr lang="en-US" dirty="0"/>
          </a:p>
        </p:txBody>
      </p:sp>
    </p:spTree>
    <p:extLst>
      <p:ext uri="{BB962C8B-B14F-4D97-AF65-F5344CB8AC3E}">
        <p14:creationId xmlns:p14="http://schemas.microsoft.com/office/powerpoint/2010/main" val="23622862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E1DDF-EA6C-1F1B-5A49-CE15ACFF7CCB}"/>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1C06FDF0-FA14-0F53-91CB-CD4A93FA3C95}"/>
              </a:ext>
            </a:extLst>
          </p:cNvPr>
          <p:cNvPicPr>
            <a:picLocks noGrp="1" noChangeAspect="1"/>
          </p:cNvPicPr>
          <p:nvPr>
            <p:ph sz="half" idx="1"/>
          </p:nvPr>
        </p:nvPicPr>
        <p:blipFill>
          <a:blip r:embed="rId2"/>
          <a:stretch>
            <a:fillRect/>
          </a:stretch>
        </p:blipFill>
        <p:spPr>
          <a:xfrm>
            <a:off x="1439435" y="977234"/>
            <a:ext cx="8740886" cy="5698315"/>
          </a:xfrm>
        </p:spPr>
      </p:pic>
      <p:sp>
        <p:nvSpPr>
          <p:cNvPr id="4" name="Footer Placeholder 3">
            <a:extLst>
              <a:ext uri="{FF2B5EF4-FFF2-40B4-BE49-F238E27FC236}">
                <a16:creationId xmlns:a16="http://schemas.microsoft.com/office/drawing/2014/main" id="{F580E644-59DA-B2E7-06CF-D9047B47D6C3}"/>
              </a:ext>
            </a:extLst>
          </p:cNvPr>
          <p:cNvSpPr>
            <a:spLocks noGrp="1"/>
          </p:cNvSpPr>
          <p:nvPr>
            <p:ph type="ftr" sz="quarter" idx="11"/>
          </p:nvPr>
        </p:nvSpPr>
        <p:spPr/>
        <p:txBody>
          <a:bodyPr/>
          <a:lstStyle/>
          <a:p>
            <a:r>
              <a:rPr lang="en-US" dirty="0"/>
              <a:t>Basic Web Application</a:t>
            </a:r>
          </a:p>
        </p:txBody>
      </p:sp>
      <p:sp>
        <p:nvSpPr>
          <p:cNvPr id="5" name="Slide Number Placeholder 4">
            <a:extLst>
              <a:ext uri="{FF2B5EF4-FFF2-40B4-BE49-F238E27FC236}">
                <a16:creationId xmlns:a16="http://schemas.microsoft.com/office/drawing/2014/main" id="{05BC18C5-9CD7-539F-498C-BAE1F265B131}"/>
              </a:ext>
            </a:extLst>
          </p:cNvPr>
          <p:cNvSpPr>
            <a:spLocks noGrp="1"/>
          </p:cNvSpPr>
          <p:nvPr>
            <p:ph type="sldNum" sz="quarter" idx="12"/>
          </p:nvPr>
        </p:nvSpPr>
        <p:spPr/>
        <p:txBody>
          <a:bodyPr/>
          <a:lstStyle/>
          <a:p>
            <a:fld id="{48F63A3B-78C7-47BE-AE5E-E10140E04643}" type="slidenum">
              <a:rPr lang="en-US" smtClean="0"/>
              <a:t>51</a:t>
            </a:fld>
            <a:endParaRPr lang="en-US" dirty="0"/>
          </a:p>
        </p:txBody>
      </p:sp>
    </p:spTree>
    <p:extLst>
      <p:ext uri="{BB962C8B-B14F-4D97-AF65-F5344CB8AC3E}">
        <p14:creationId xmlns:p14="http://schemas.microsoft.com/office/powerpoint/2010/main" val="4112407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62653-CA85-CCB3-4127-D56EA0343B3A}"/>
              </a:ext>
            </a:extLst>
          </p:cNvPr>
          <p:cNvSpPr>
            <a:spLocks noGrp="1"/>
          </p:cNvSpPr>
          <p:nvPr>
            <p:ph type="ctrTitle"/>
          </p:nvPr>
        </p:nvSpPr>
        <p:spPr>
          <a:xfrm>
            <a:off x="1564262" y="265814"/>
            <a:ext cx="4531738" cy="2376802"/>
          </a:xfrm>
        </p:spPr>
        <p:txBody>
          <a:bodyPr/>
          <a:lstStyle/>
          <a:p>
            <a:r>
              <a:rPr lang="en-IN" dirty="0"/>
              <a:t>What we have done?</a:t>
            </a:r>
          </a:p>
        </p:txBody>
      </p:sp>
      <p:pic>
        <p:nvPicPr>
          <p:cNvPr id="4" name="Picture 3">
            <a:extLst>
              <a:ext uri="{FF2B5EF4-FFF2-40B4-BE49-F238E27FC236}">
                <a16:creationId xmlns:a16="http://schemas.microsoft.com/office/drawing/2014/main" id="{68B1D294-31E6-DDDE-836F-40D4C4FDCD2B}"/>
              </a:ext>
            </a:extLst>
          </p:cNvPr>
          <p:cNvPicPr>
            <a:picLocks noChangeAspect="1"/>
          </p:cNvPicPr>
          <p:nvPr/>
        </p:nvPicPr>
        <p:blipFill>
          <a:blip r:embed="rId3"/>
          <a:stretch>
            <a:fillRect/>
          </a:stretch>
        </p:blipFill>
        <p:spPr>
          <a:xfrm>
            <a:off x="0" y="2817142"/>
            <a:ext cx="7527851" cy="3216795"/>
          </a:xfrm>
          <a:prstGeom prst="rect">
            <a:avLst/>
          </a:prstGeom>
        </p:spPr>
      </p:pic>
      <p:sp>
        <p:nvSpPr>
          <p:cNvPr id="3" name="Subtitle 2">
            <a:extLst>
              <a:ext uri="{FF2B5EF4-FFF2-40B4-BE49-F238E27FC236}">
                <a16:creationId xmlns:a16="http://schemas.microsoft.com/office/drawing/2014/main" id="{FA520B8F-F691-8643-998F-DE83C1D611B3}"/>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2357198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264C1-6012-0FC9-4C79-39809D26EFE0}"/>
              </a:ext>
            </a:extLst>
          </p:cNvPr>
          <p:cNvSpPr>
            <a:spLocks noGrp="1"/>
          </p:cNvSpPr>
          <p:nvPr>
            <p:ph type="title"/>
          </p:nvPr>
        </p:nvSpPr>
        <p:spPr/>
        <p:txBody>
          <a:bodyPr/>
          <a:lstStyle/>
          <a:p>
            <a:r>
              <a:rPr lang="en-IN" dirty="0"/>
              <a:t>Application architecture</a:t>
            </a:r>
          </a:p>
        </p:txBody>
      </p:sp>
      <p:sp>
        <p:nvSpPr>
          <p:cNvPr id="3" name="Text Placeholder 2">
            <a:extLst>
              <a:ext uri="{FF2B5EF4-FFF2-40B4-BE49-F238E27FC236}">
                <a16:creationId xmlns:a16="http://schemas.microsoft.com/office/drawing/2014/main" id="{D0BB1376-4DC5-2053-EC2B-651482D0EC82}"/>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9214321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024E7-D95F-D197-ACCF-F96B20CF72FE}"/>
              </a:ext>
            </a:extLst>
          </p:cNvPr>
          <p:cNvSpPr>
            <a:spLocks noGrp="1"/>
          </p:cNvSpPr>
          <p:nvPr>
            <p:ph type="title"/>
          </p:nvPr>
        </p:nvSpPr>
        <p:spPr>
          <a:xfrm>
            <a:off x="1499616" y="581152"/>
            <a:ext cx="5847482" cy="1353974"/>
          </a:xfrm>
        </p:spPr>
        <p:txBody>
          <a:bodyPr/>
          <a:lstStyle/>
          <a:p>
            <a:endParaRPr lang="en-IN" dirty="0"/>
          </a:p>
        </p:txBody>
      </p:sp>
      <p:pic>
        <p:nvPicPr>
          <p:cNvPr id="2050" name="Picture 2" descr="Architecture diagram showing how AWS services are used in this tutorial.">
            <a:extLst>
              <a:ext uri="{FF2B5EF4-FFF2-40B4-BE49-F238E27FC236}">
                <a16:creationId xmlns:a16="http://schemas.microsoft.com/office/drawing/2014/main" id="{5D5373B5-1658-7504-AC8F-9FDB1E7C6A7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52481" y="2200940"/>
            <a:ext cx="9868873" cy="4217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10672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CD3E6-7635-CA68-50A8-14F09257FC0E}"/>
              </a:ext>
            </a:extLst>
          </p:cNvPr>
          <p:cNvSpPr>
            <a:spLocks noGrp="1"/>
          </p:cNvSpPr>
          <p:nvPr>
            <p:ph type="title"/>
          </p:nvPr>
        </p:nvSpPr>
        <p:spPr/>
        <p:txBody>
          <a:bodyPr/>
          <a:lstStyle/>
          <a:p>
            <a:r>
              <a:rPr lang="en-IN" dirty="0"/>
              <a:t>Well Architecture Framework</a:t>
            </a:r>
            <a:br>
              <a:rPr lang="en-IN" dirty="0"/>
            </a:br>
            <a:endParaRPr lang="en-IN" dirty="0"/>
          </a:p>
        </p:txBody>
      </p:sp>
      <p:sp>
        <p:nvSpPr>
          <p:cNvPr id="3" name="Text Placeholder 2">
            <a:extLst>
              <a:ext uri="{FF2B5EF4-FFF2-40B4-BE49-F238E27FC236}">
                <a16:creationId xmlns:a16="http://schemas.microsoft.com/office/drawing/2014/main" id="{A91F6CAA-B89C-949A-9F0E-C44DF95B418C}"/>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0202615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1EA935-66D2-BCE2-7100-FD6A0A600D72}"/>
              </a:ext>
            </a:extLst>
          </p:cNvPr>
          <p:cNvSpPr>
            <a:spLocks noGrp="1"/>
          </p:cNvSpPr>
          <p:nvPr>
            <p:ph idx="1"/>
          </p:nvPr>
        </p:nvSpPr>
        <p:spPr>
          <a:xfrm>
            <a:off x="4224528" y="946298"/>
            <a:ext cx="6766560" cy="5369442"/>
          </a:xfrm>
        </p:spPr>
        <p:txBody>
          <a:bodyPr/>
          <a:lstStyle/>
          <a:p>
            <a:pPr algn="just"/>
            <a:r>
              <a:rPr lang="en-US" sz="1800" dirty="0">
                <a:latin typeface="Verdana" panose="020B0604030504040204" pitchFamily="34" charset="0"/>
                <a:ea typeface="Verdana" panose="020B0604030504040204" pitchFamily="34" charset="0"/>
              </a:rPr>
              <a:t>Security Pillar: Yes, This implementation has IAM, and Detective controls with CloudWatch.</a:t>
            </a:r>
          </a:p>
          <a:p>
            <a:pPr algn="just"/>
            <a:endParaRPr lang="en-US" sz="1800" dirty="0">
              <a:latin typeface="Verdana" panose="020B0604030504040204" pitchFamily="34" charset="0"/>
              <a:ea typeface="Verdana" panose="020B0604030504040204" pitchFamily="34" charset="0"/>
            </a:endParaRPr>
          </a:p>
          <a:p>
            <a:pPr algn="just"/>
            <a:r>
              <a:rPr lang="en-US" sz="1800" dirty="0">
                <a:latin typeface="Verdana" panose="020B0604030504040204" pitchFamily="34" charset="0"/>
                <a:ea typeface="Verdana" panose="020B0604030504040204" pitchFamily="34" charset="0"/>
              </a:rPr>
              <a:t>Operational Excellence: Yes, the implementation has AWS cloud watch providing Operation and Responses.</a:t>
            </a:r>
          </a:p>
          <a:p>
            <a:pPr algn="just"/>
            <a:endParaRPr lang="en-US" sz="1800" dirty="0">
              <a:latin typeface="Verdana" panose="020B0604030504040204" pitchFamily="34" charset="0"/>
              <a:ea typeface="Verdana" panose="020B0604030504040204" pitchFamily="34" charset="0"/>
            </a:endParaRPr>
          </a:p>
          <a:p>
            <a:pPr algn="just"/>
            <a:r>
              <a:rPr lang="en-US" sz="1800" dirty="0">
                <a:latin typeface="Verdana" panose="020B0604030504040204" pitchFamily="34" charset="0"/>
                <a:ea typeface="Verdana" panose="020B0604030504040204" pitchFamily="34" charset="0"/>
              </a:rPr>
              <a:t>Reliability: This implementation has Foundations that include IAM and Lambda but it lacks Failure management.</a:t>
            </a:r>
          </a:p>
          <a:p>
            <a:pPr algn="just"/>
            <a:endParaRPr lang="en-US" sz="1800" dirty="0">
              <a:latin typeface="Verdana" panose="020B0604030504040204" pitchFamily="34" charset="0"/>
              <a:ea typeface="Verdana" panose="020B0604030504040204" pitchFamily="34" charset="0"/>
            </a:endParaRPr>
          </a:p>
          <a:p>
            <a:pPr algn="just"/>
            <a:r>
              <a:rPr lang="en-US" sz="1800" dirty="0">
                <a:latin typeface="Verdana" panose="020B0604030504040204" pitchFamily="34" charset="0"/>
                <a:ea typeface="Verdana" panose="020B0604030504040204" pitchFamily="34" charset="0"/>
              </a:rPr>
              <a:t>Performance Efficiency: Yes, This project Gets aggregated views of the health and performance of all AWS resources using cloud watch.</a:t>
            </a:r>
          </a:p>
          <a:p>
            <a:pPr algn="just"/>
            <a:endParaRPr lang="en-US" sz="1800" dirty="0">
              <a:latin typeface="Verdana" panose="020B0604030504040204" pitchFamily="34" charset="0"/>
              <a:ea typeface="Verdana" panose="020B0604030504040204" pitchFamily="34" charset="0"/>
            </a:endParaRPr>
          </a:p>
          <a:p>
            <a:pPr algn="just"/>
            <a:r>
              <a:rPr lang="en-US" sz="1800" dirty="0">
                <a:latin typeface="Verdana" panose="020B0604030504040204" pitchFamily="34" charset="0"/>
                <a:ea typeface="Verdana" panose="020B0604030504040204" pitchFamily="34" charset="0"/>
              </a:rPr>
              <a:t>Sustainability: Yes, this project includes a shared responsibility model for sustainability, and understanding the impact.</a:t>
            </a:r>
            <a:endParaRPr lang="en-IN" sz="1800" dirty="0">
              <a:latin typeface="Verdana" panose="020B0604030504040204" pitchFamily="34" charset="0"/>
              <a:ea typeface="Verdana" panose="020B0604030504040204" pitchFamily="34" charset="0"/>
            </a:endParaRPr>
          </a:p>
        </p:txBody>
      </p:sp>
      <p:sp>
        <p:nvSpPr>
          <p:cNvPr id="4" name="Footer Placeholder 3">
            <a:extLst>
              <a:ext uri="{FF2B5EF4-FFF2-40B4-BE49-F238E27FC236}">
                <a16:creationId xmlns:a16="http://schemas.microsoft.com/office/drawing/2014/main" id="{C7A3B86C-9506-ABEA-A6BA-0EE2D5D38645}"/>
              </a:ext>
            </a:extLst>
          </p:cNvPr>
          <p:cNvSpPr>
            <a:spLocks noGrp="1"/>
          </p:cNvSpPr>
          <p:nvPr>
            <p:ph type="ftr" sz="quarter" idx="11"/>
          </p:nvPr>
        </p:nvSpPr>
        <p:spPr/>
        <p:txBody>
          <a:bodyPr/>
          <a:lstStyle/>
          <a:p>
            <a:r>
              <a:rPr lang="en-US" dirty="0"/>
              <a:t>Basic Web Application</a:t>
            </a:r>
          </a:p>
        </p:txBody>
      </p:sp>
      <p:sp>
        <p:nvSpPr>
          <p:cNvPr id="5" name="Slide Number Placeholder 4">
            <a:extLst>
              <a:ext uri="{FF2B5EF4-FFF2-40B4-BE49-F238E27FC236}">
                <a16:creationId xmlns:a16="http://schemas.microsoft.com/office/drawing/2014/main" id="{BE93B1F1-C7B1-DA59-BA85-B7366D1B8A5B}"/>
              </a:ext>
            </a:extLst>
          </p:cNvPr>
          <p:cNvSpPr>
            <a:spLocks noGrp="1"/>
          </p:cNvSpPr>
          <p:nvPr>
            <p:ph type="sldNum" sz="quarter" idx="12"/>
          </p:nvPr>
        </p:nvSpPr>
        <p:spPr/>
        <p:txBody>
          <a:bodyPr/>
          <a:lstStyle/>
          <a:p>
            <a:fld id="{48F63A3B-78C7-47BE-AE5E-E10140E04643}" type="slidenum">
              <a:rPr lang="en-US" smtClean="0"/>
              <a:t>56</a:t>
            </a:fld>
            <a:endParaRPr lang="en-US" dirty="0"/>
          </a:p>
        </p:txBody>
      </p:sp>
    </p:spTree>
    <p:extLst>
      <p:ext uri="{BB962C8B-B14F-4D97-AF65-F5344CB8AC3E}">
        <p14:creationId xmlns:p14="http://schemas.microsoft.com/office/powerpoint/2010/main" val="10237782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843DE-10CF-82DD-3A08-BC28A85C0632}"/>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83606FAD-4049-FFF6-BF3C-F2E2E358C726}"/>
              </a:ext>
            </a:extLst>
          </p:cNvPr>
          <p:cNvPicPr>
            <a:picLocks noGrp="1" noChangeAspect="1"/>
          </p:cNvPicPr>
          <p:nvPr>
            <p:ph sz="half" idx="1"/>
          </p:nvPr>
        </p:nvPicPr>
        <p:blipFill>
          <a:blip r:embed="rId2"/>
          <a:stretch>
            <a:fillRect/>
          </a:stretch>
        </p:blipFill>
        <p:spPr>
          <a:xfrm>
            <a:off x="1015198" y="964662"/>
            <a:ext cx="9591324" cy="5168626"/>
          </a:xfrm>
        </p:spPr>
      </p:pic>
      <p:sp>
        <p:nvSpPr>
          <p:cNvPr id="4" name="Footer Placeholder 3">
            <a:extLst>
              <a:ext uri="{FF2B5EF4-FFF2-40B4-BE49-F238E27FC236}">
                <a16:creationId xmlns:a16="http://schemas.microsoft.com/office/drawing/2014/main" id="{3A7D580A-F255-3C2D-78FE-62D4DA1A06AD}"/>
              </a:ext>
            </a:extLst>
          </p:cNvPr>
          <p:cNvSpPr>
            <a:spLocks noGrp="1"/>
          </p:cNvSpPr>
          <p:nvPr>
            <p:ph type="ftr" sz="quarter" idx="11"/>
          </p:nvPr>
        </p:nvSpPr>
        <p:spPr>
          <a:xfrm>
            <a:off x="621792" y="450392"/>
            <a:ext cx="3200400" cy="274320"/>
          </a:xfrm>
        </p:spPr>
        <p:txBody>
          <a:bodyPr/>
          <a:lstStyle/>
          <a:p>
            <a:r>
              <a:rPr lang="en-US" dirty="0"/>
              <a:t>Basic Web Application</a:t>
            </a:r>
          </a:p>
        </p:txBody>
      </p:sp>
      <p:sp>
        <p:nvSpPr>
          <p:cNvPr id="5" name="Slide Number Placeholder 4">
            <a:extLst>
              <a:ext uri="{FF2B5EF4-FFF2-40B4-BE49-F238E27FC236}">
                <a16:creationId xmlns:a16="http://schemas.microsoft.com/office/drawing/2014/main" id="{628E8977-4B20-BC76-0A72-BB4FA58EA2B1}"/>
              </a:ext>
            </a:extLst>
          </p:cNvPr>
          <p:cNvSpPr>
            <a:spLocks noGrp="1"/>
          </p:cNvSpPr>
          <p:nvPr>
            <p:ph type="sldNum" sz="quarter" idx="12"/>
          </p:nvPr>
        </p:nvSpPr>
        <p:spPr/>
        <p:txBody>
          <a:bodyPr/>
          <a:lstStyle/>
          <a:p>
            <a:fld id="{48F63A3B-78C7-47BE-AE5E-E10140E04643}" type="slidenum">
              <a:rPr lang="en-US" smtClean="0"/>
              <a:t>57</a:t>
            </a:fld>
            <a:endParaRPr lang="en-US" dirty="0"/>
          </a:p>
        </p:txBody>
      </p:sp>
    </p:spTree>
    <p:extLst>
      <p:ext uri="{BB962C8B-B14F-4D97-AF65-F5344CB8AC3E}">
        <p14:creationId xmlns:p14="http://schemas.microsoft.com/office/powerpoint/2010/main" val="11429357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p:txBody>
          <a:bodyPr/>
          <a:lstStyle/>
          <a:p>
            <a:r>
              <a:rPr lang="en-US" dirty="0"/>
              <a:t>SUMMARY </a:t>
            </a:r>
          </a:p>
        </p:txBody>
      </p:sp>
      <p:sp>
        <p:nvSpPr>
          <p:cNvPr id="4" name="Footer Placeholder 3">
            <a:extLst>
              <a:ext uri="{FF2B5EF4-FFF2-40B4-BE49-F238E27FC236}">
                <a16:creationId xmlns:a16="http://schemas.microsoft.com/office/drawing/2014/main" id="{D5BA2433-990B-A170-369A-3DF4A9B33BFA}"/>
              </a:ext>
            </a:extLst>
          </p:cNvPr>
          <p:cNvSpPr>
            <a:spLocks noGrp="1"/>
          </p:cNvSpPr>
          <p:nvPr>
            <p:ph type="ftr" sz="quarter" idx="13"/>
          </p:nvPr>
        </p:nvSpPr>
        <p:spPr/>
        <p:txBody>
          <a:bodyPr/>
          <a:lstStyle/>
          <a:p>
            <a:r>
              <a:rPr lang="en-US" dirty="0"/>
              <a:t>Basic Web Application</a:t>
            </a:r>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58</a:t>
            </a:fld>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a:xfrm>
            <a:off x="1508760" y="2837688"/>
            <a:ext cx="6603882" cy="2700528"/>
          </a:xfrm>
        </p:spPr>
        <p:txBody>
          <a:bodyPr/>
          <a:lstStyle/>
          <a:p>
            <a:pPr algn="just"/>
            <a:r>
              <a:rPr lang="en-US" sz="2000" b="0" i="0" dirty="0">
                <a:solidFill>
                  <a:srgbClr val="333333"/>
                </a:solidFill>
                <a:effectLst/>
                <a:latin typeface="AmazonEmber"/>
              </a:rPr>
              <a:t>All the AWS services we set up can securely communicate with each other. When a user chooses a button in the web app, it makes a call to our API, which triggers our Lambda function. Our Lambda function writes to a database and returns a message to our client via API Gateway. IAM manages all of the permissions.</a:t>
            </a:r>
            <a:endParaRPr lang="en-US" sz="18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948181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B787DFD8-D262-D485-B1F2-817C5A0928C5}"/>
              </a:ext>
            </a:extLst>
          </p:cNvPr>
          <p:cNvSpPr>
            <a:spLocks noGrp="1"/>
          </p:cNvSpPr>
          <p:nvPr>
            <p:ph type="subTitle" idx="1"/>
          </p:nvPr>
        </p:nvSpPr>
        <p:spPr/>
        <p:txBody>
          <a:bodyPr/>
          <a:lstStyle/>
          <a:p>
            <a:r>
              <a:rPr lang="en-US" dirty="0"/>
              <a:t>Somesh Rao Coka</a:t>
            </a:r>
          </a:p>
          <a:p>
            <a:r>
              <a:rPr lang="en-US" dirty="0"/>
              <a:t>ST122892</a:t>
            </a:r>
          </a:p>
          <a:p>
            <a:r>
              <a:rPr lang="en-US" dirty="0"/>
              <a:t>cokasomeshrao@outlook.com</a:t>
            </a:r>
          </a:p>
        </p:txBody>
      </p:sp>
    </p:spTree>
    <p:extLst>
      <p:ext uri="{BB962C8B-B14F-4D97-AF65-F5344CB8AC3E}">
        <p14:creationId xmlns:p14="http://schemas.microsoft.com/office/powerpoint/2010/main" val="1003962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cs typeface="Arial Black" panose="020B0604020202020204" pitchFamily="34" charset="0"/>
              </a:rPr>
              <a:t>Objectives </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p:txBody>
          <a:bodyPr/>
          <a:lstStyle/>
          <a:p>
            <a:pPr algn="ctr"/>
            <a:endParaRPr lang="en-US" sz="2400" dirty="0">
              <a:solidFill>
                <a:schemeClr val="accent6"/>
              </a:solidFill>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2952923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3096010-B983-59ED-0F4F-067738670F20}"/>
              </a:ext>
            </a:extLst>
          </p:cNvPr>
          <p:cNvSpPr>
            <a:spLocks noGrp="1"/>
          </p:cNvSpPr>
          <p:nvPr>
            <p:ph sz="half" idx="2"/>
          </p:nvPr>
        </p:nvSpPr>
        <p:spPr>
          <a:xfrm>
            <a:off x="3912780" y="1586706"/>
            <a:ext cx="7666076" cy="4782196"/>
          </a:xfrm>
        </p:spPr>
        <p:txBody>
          <a:bodyPr/>
          <a:lstStyle/>
          <a:p>
            <a:pPr algn="just"/>
            <a:r>
              <a:rPr lang="en-IN" sz="1800" b="1" dirty="0">
                <a:latin typeface="Verdana" panose="020B0604030504040204" pitchFamily="34" charset="0"/>
                <a:ea typeface="Verdana" panose="020B0604030504040204" pitchFamily="34" charset="0"/>
              </a:rPr>
              <a:t>Create Web App </a:t>
            </a:r>
            <a:r>
              <a:rPr lang="en-IN" sz="1800" dirty="0">
                <a:latin typeface="Verdana" panose="020B0604030504040204" pitchFamily="34" charset="0"/>
                <a:ea typeface="Verdana" panose="020B0604030504040204" pitchFamily="34" charset="0"/>
              </a:rPr>
              <a:t>: Deploy static resources for your web application using the AWS Amplify Console.</a:t>
            </a:r>
          </a:p>
          <a:p>
            <a:pPr algn="just"/>
            <a:endParaRPr lang="en-IN" sz="1800" dirty="0">
              <a:latin typeface="Verdana" panose="020B0604030504040204" pitchFamily="34" charset="0"/>
              <a:ea typeface="Verdana" panose="020B0604030504040204" pitchFamily="34" charset="0"/>
            </a:endParaRPr>
          </a:p>
          <a:p>
            <a:pPr algn="just"/>
            <a:r>
              <a:rPr lang="en-IN" sz="1800" b="1" dirty="0">
                <a:latin typeface="Verdana" panose="020B0604030504040204" pitchFamily="34" charset="0"/>
                <a:ea typeface="Verdana" panose="020B0604030504040204" pitchFamily="34" charset="0"/>
              </a:rPr>
              <a:t>Build Serverless Function</a:t>
            </a:r>
            <a:r>
              <a:rPr lang="en-IN" sz="1800" dirty="0">
                <a:latin typeface="Verdana" panose="020B0604030504040204" pitchFamily="34" charset="0"/>
                <a:ea typeface="Verdana" panose="020B0604030504040204" pitchFamily="34" charset="0"/>
              </a:rPr>
              <a:t>: Build a serverless function using AWS Lambda.</a:t>
            </a:r>
          </a:p>
          <a:p>
            <a:pPr algn="just"/>
            <a:endParaRPr lang="en-IN" sz="1800" dirty="0">
              <a:latin typeface="Verdana" panose="020B0604030504040204" pitchFamily="34" charset="0"/>
              <a:ea typeface="Verdana" panose="020B0604030504040204" pitchFamily="34" charset="0"/>
            </a:endParaRPr>
          </a:p>
          <a:p>
            <a:pPr algn="just"/>
            <a:r>
              <a:rPr lang="en-IN" sz="1800" b="1" dirty="0">
                <a:latin typeface="Verdana" panose="020B0604030504040204" pitchFamily="34" charset="0"/>
                <a:ea typeface="Verdana" panose="020B0604030504040204" pitchFamily="34" charset="0"/>
              </a:rPr>
              <a:t>Link Serverless Function to Web App </a:t>
            </a:r>
            <a:r>
              <a:rPr lang="en-IN" sz="1800" dirty="0">
                <a:latin typeface="Verdana" panose="020B0604030504040204" pitchFamily="34" charset="0"/>
                <a:ea typeface="Verdana" panose="020B0604030504040204" pitchFamily="34" charset="0"/>
              </a:rPr>
              <a:t>: Deploy your serverless function with API Gateway.</a:t>
            </a:r>
          </a:p>
          <a:p>
            <a:pPr algn="just"/>
            <a:endParaRPr lang="en-IN" sz="1800" dirty="0">
              <a:latin typeface="Verdana" panose="020B0604030504040204" pitchFamily="34" charset="0"/>
              <a:ea typeface="Verdana" panose="020B0604030504040204" pitchFamily="34" charset="0"/>
            </a:endParaRPr>
          </a:p>
          <a:p>
            <a:pPr algn="just"/>
            <a:r>
              <a:rPr lang="en-IN" sz="1800" b="1" dirty="0">
                <a:latin typeface="Verdana" panose="020B0604030504040204" pitchFamily="34" charset="0"/>
                <a:ea typeface="Verdana" panose="020B0604030504040204" pitchFamily="34" charset="0"/>
              </a:rPr>
              <a:t>Create Data Table</a:t>
            </a:r>
            <a:r>
              <a:rPr lang="en-IN" sz="1800" dirty="0">
                <a:latin typeface="Verdana" panose="020B0604030504040204" pitchFamily="34" charset="0"/>
                <a:ea typeface="Verdana" panose="020B0604030504040204" pitchFamily="34" charset="0"/>
              </a:rPr>
              <a:t>: Persist data in an Amazon DynamoDB table.</a:t>
            </a:r>
          </a:p>
          <a:p>
            <a:pPr algn="just"/>
            <a:endParaRPr lang="en-IN" sz="1800" dirty="0">
              <a:latin typeface="Verdana" panose="020B0604030504040204" pitchFamily="34" charset="0"/>
              <a:ea typeface="Verdana" panose="020B0604030504040204" pitchFamily="34" charset="0"/>
            </a:endParaRPr>
          </a:p>
          <a:p>
            <a:pPr algn="just"/>
            <a:r>
              <a:rPr lang="en-IN" sz="1800" b="1" dirty="0">
                <a:latin typeface="Verdana" panose="020B0604030504040204" pitchFamily="34" charset="0"/>
                <a:ea typeface="Verdana" panose="020B0604030504040204" pitchFamily="34" charset="0"/>
              </a:rPr>
              <a:t>Add Interactivity to Web App </a:t>
            </a:r>
            <a:r>
              <a:rPr lang="en-IN" sz="1800" dirty="0">
                <a:latin typeface="Verdana" panose="020B0604030504040204" pitchFamily="34" charset="0"/>
                <a:ea typeface="Verdana" panose="020B0604030504040204" pitchFamily="34" charset="0"/>
              </a:rPr>
              <a:t>: Modify your web app to invoke your API.</a:t>
            </a:r>
          </a:p>
        </p:txBody>
      </p:sp>
      <p:sp>
        <p:nvSpPr>
          <p:cNvPr id="7" name="Slide Number Placeholder 6">
            <a:extLst>
              <a:ext uri="{FF2B5EF4-FFF2-40B4-BE49-F238E27FC236}">
                <a16:creationId xmlns:a16="http://schemas.microsoft.com/office/drawing/2014/main" id="{441E54C9-7F35-6220-1DFC-ACEEF6031641}"/>
              </a:ext>
            </a:extLst>
          </p:cNvPr>
          <p:cNvSpPr>
            <a:spLocks noGrp="1"/>
          </p:cNvSpPr>
          <p:nvPr>
            <p:ph type="sldNum" sz="quarter" idx="12"/>
          </p:nvPr>
        </p:nvSpPr>
        <p:spPr/>
        <p:txBody>
          <a:bodyPr/>
          <a:lstStyle/>
          <a:p>
            <a:fld id="{48F63A3B-78C7-47BE-AE5E-E10140E04643}" type="slidenum">
              <a:rPr lang="en-US" smtClean="0"/>
              <a:t>7</a:t>
            </a:fld>
            <a:endParaRPr lang="en-US" dirty="0"/>
          </a:p>
        </p:txBody>
      </p:sp>
    </p:spTree>
    <p:extLst>
      <p:ext uri="{BB962C8B-B14F-4D97-AF65-F5344CB8AC3E}">
        <p14:creationId xmlns:p14="http://schemas.microsoft.com/office/powerpoint/2010/main" val="4491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49728-BEDC-A0FE-28D7-E10920575902}"/>
              </a:ext>
            </a:extLst>
          </p:cNvPr>
          <p:cNvSpPr>
            <a:spLocks noGrp="1"/>
          </p:cNvSpPr>
          <p:nvPr>
            <p:ph type="title"/>
          </p:nvPr>
        </p:nvSpPr>
        <p:spPr/>
        <p:txBody>
          <a:bodyPr/>
          <a:lstStyle/>
          <a:p>
            <a:r>
              <a:rPr lang="en-IN" dirty="0"/>
              <a:t>Create Web App</a:t>
            </a:r>
          </a:p>
        </p:txBody>
      </p:sp>
      <p:sp>
        <p:nvSpPr>
          <p:cNvPr id="3" name="Content Placeholder 2">
            <a:extLst>
              <a:ext uri="{FF2B5EF4-FFF2-40B4-BE49-F238E27FC236}">
                <a16:creationId xmlns:a16="http://schemas.microsoft.com/office/drawing/2014/main" id="{E938B620-FCB2-2A60-276D-DE2D6802E055}"/>
              </a:ext>
            </a:extLst>
          </p:cNvPr>
          <p:cNvSpPr>
            <a:spLocks noGrp="1"/>
          </p:cNvSpPr>
          <p:nvPr>
            <p:ph idx="1"/>
          </p:nvPr>
        </p:nvSpPr>
        <p:spPr/>
        <p:txBody>
          <a:bodyPr/>
          <a:lstStyle/>
          <a:p>
            <a:pPr algn="just"/>
            <a:r>
              <a:rPr lang="en-IN" sz="1800" dirty="0">
                <a:latin typeface="Verdana" panose="020B0604030504040204" pitchFamily="34" charset="0"/>
                <a:ea typeface="Verdana" panose="020B0604030504040204" pitchFamily="34" charset="0"/>
              </a:rPr>
              <a:t>I will be </a:t>
            </a:r>
            <a:r>
              <a:rPr lang="en-US" sz="1800" b="0" i="0" dirty="0">
                <a:solidFill>
                  <a:srgbClr val="333333"/>
                </a:solidFill>
                <a:effectLst/>
                <a:latin typeface="Verdana" panose="020B0604030504040204" pitchFamily="34" charset="0"/>
                <a:ea typeface="Verdana" panose="020B0604030504040204" pitchFamily="34" charset="0"/>
              </a:rPr>
              <a:t>using the </a:t>
            </a:r>
            <a:r>
              <a:rPr lang="en-US" sz="1800" b="0" i="0" u="none" strike="noStrike" dirty="0">
                <a:solidFill>
                  <a:srgbClr val="0972D3"/>
                </a:solidFill>
                <a:effectLst/>
                <a:latin typeface="Verdana" panose="020B0604030504040204" pitchFamily="34" charset="0"/>
                <a:ea typeface="Verdana" panose="020B0604030504040204" pitchFamily="34" charset="0"/>
              </a:rPr>
              <a:t>AWS Amplify console</a:t>
            </a:r>
            <a:r>
              <a:rPr lang="en-US" sz="1800" b="0" i="0" dirty="0">
                <a:solidFill>
                  <a:srgbClr val="333333"/>
                </a:solidFill>
                <a:effectLst/>
                <a:latin typeface="Verdana" panose="020B0604030504040204" pitchFamily="34" charset="0"/>
                <a:ea typeface="Verdana" panose="020B0604030504040204" pitchFamily="34" charset="0"/>
              </a:rPr>
              <a:t> to deploy the static resources for my web application. </a:t>
            </a:r>
          </a:p>
          <a:p>
            <a:pPr algn="just"/>
            <a:endParaRPr lang="en-IN" sz="1800" dirty="0">
              <a:latin typeface="Verdana" panose="020B0604030504040204" pitchFamily="34" charset="0"/>
              <a:ea typeface="Verdana" panose="020B0604030504040204" pitchFamily="34" charset="0"/>
            </a:endParaRPr>
          </a:p>
          <a:p>
            <a:pPr algn="just"/>
            <a:r>
              <a:rPr lang="en-IN" sz="1800" dirty="0">
                <a:latin typeface="Verdana" panose="020B0604030504040204" pitchFamily="34" charset="0"/>
                <a:ea typeface="Verdana" panose="020B0604030504040204" pitchFamily="34" charset="0"/>
              </a:rPr>
              <a:t>Amplify can host </a:t>
            </a:r>
            <a:r>
              <a:rPr lang="en-US" sz="1800" dirty="0">
                <a:solidFill>
                  <a:srgbClr val="333333"/>
                </a:solidFill>
                <a:latin typeface="Verdana" panose="020B0604030504040204" pitchFamily="34" charset="0"/>
                <a:ea typeface="Verdana" panose="020B0604030504040204" pitchFamily="34" charset="0"/>
              </a:rPr>
              <a:t>any </a:t>
            </a:r>
            <a:r>
              <a:rPr lang="en-US" sz="1800" b="0" i="0" dirty="0">
                <a:solidFill>
                  <a:srgbClr val="333333"/>
                </a:solidFill>
                <a:effectLst/>
                <a:latin typeface="Verdana" panose="020B0604030504040204" pitchFamily="34" charset="0"/>
                <a:ea typeface="Verdana" panose="020B0604030504040204" pitchFamily="34" charset="0"/>
              </a:rPr>
              <a:t>static web content - including HTML, CSS, JavaScript, images, and other files - will be hosted by AWS Amplif</a:t>
            </a:r>
            <a:r>
              <a:rPr lang="en-US" sz="1800" dirty="0">
                <a:solidFill>
                  <a:srgbClr val="333333"/>
                </a:solidFill>
                <a:latin typeface="Verdana" panose="020B0604030504040204" pitchFamily="34" charset="0"/>
                <a:ea typeface="Verdana" panose="020B0604030504040204" pitchFamily="34" charset="0"/>
              </a:rPr>
              <a:t>y.</a:t>
            </a:r>
            <a:endParaRPr lang="en-IN" sz="1800" dirty="0">
              <a:latin typeface="Verdana" panose="020B0604030504040204" pitchFamily="34" charset="0"/>
              <a:ea typeface="Verdana" panose="020B0604030504040204" pitchFamily="34" charset="0"/>
            </a:endParaRPr>
          </a:p>
        </p:txBody>
      </p:sp>
      <p:sp>
        <p:nvSpPr>
          <p:cNvPr id="4" name="Footer Placeholder 3">
            <a:extLst>
              <a:ext uri="{FF2B5EF4-FFF2-40B4-BE49-F238E27FC236}">
                <a16:creationId xmlns:a16="http://schemas.microsoft.com/office/drawing/2014/main" id="{42D95212-BC5A-7B07-950F-5912AF094126}"/>
              </a:ext>
            </a:extLst>
          </p:cNvPr>
          <p:cNvSpPr>
            <a:spLocks noGrp="1"/>
          </p:cNvSpPr>
          <p:nvPr>
            <p:ph type="ftr" sz="quarter" idx="11"/>
          </p:nvPr>
        </p:nvSpPr>
        <p:spPr/>
        <p:txBody>
          <a:bodyPr/>
          <a:lstStyle/>
          <a:p>
            <a:r>
              <a:rPr lang="en-US" dirty="0"/>
              <a:t>Basic Web Application</a:t>
            </a:r>
          </a:p>
        </p:txBody>
      </p:sp>
      <p:sp>
        <p:nvSpPr>
          <p:cNvPr id="5" name="Slide Number Placeholder 4">
            <a:extLst>
              <a:ext uri="{FF2B5EF4-FFF2-40B4-BE49-F238E27FC236}">
                <a16:creationId xmlns:a16="http://schemas.microsoft.com/office/drawing/2014/main" id="{338BAE78-892C-DE68-2DED-3581D0883ED4}"/>
              </a:ext>
            </a:extLst>
          </p:cNvPr>
          <p:cNvSpPr>
            <a:spLocks noGrp="1"/>
          </p:cNvSpPr>
          <p:nvPr>
            <p:ph type="sldNum" sz="quarter" idx="12"/>
          </p:nvPr>
        </p:nvSpPr>
        <p:spPr/>
        <p:txBody>
          <a:bodyPr/>
          <a:lstStyle/>
          <a:p>
            <a:fld id="{48F63A3B-78C7-47BE-AE5E-E10140E04643}" type="slidenum">
              <a:rPr lang="en-US" smtClean="0"/>
              <a:t>8</a:t>
            </a:fld>
            <a:endParaRPr lang="en-US" dirty="0"/>
          </a:p>
        </p:txBody>
      </p:sp>
    </p:spTree>
    <p:extLst>
      <p:ext uri="{BB962C8B-B14F-4D97-AF65-F5344CB8AC3E}">
        <p14:creationId xmlns:p14="http://schemas.microsoft.com/office/powerpoint/2010/main" val="683109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2CAAA-81D3-DAC7-A4F7-13A53E053A06}"/>
              </a:ext>
            </a:extLst>
          </p:cNvPr>
          <p:cNvSpPr>
            <a:spLocks noGrp="1"/>
          </p:cNvSpPr>
          <p:nvPr>
            <p:ph type="title"/>
          </p:nvPr>
        </p:nvSpPr>
        <p:spPr/>
        <p:txBody>
          <a:bodyPr/>
          <a:lstStyle/>
          <a:p>
            <a:r>
              <a:rPr lang="en-IN" dirty="0"/>
              <a:t>Key takeaways </a:t>
            </a:r>
          </a:p>
        </p:txBody>
      </p:sp>
      <p:sp>
        <p:nvSpPr>
          <p:cNvPr id="3" name="Content Placeholder 2">
            <a:extLst>
              <a:ext uri="{FF2B5EF4-FFF2-40B4-BE49-F238E27FC236}">
                <a16:creationId xmlns:a16="http://schemas.microsoft.com/office/drawing/2014/main" id="{643FB421-DCBA-CDDF-674B-F977C1EF7D8A}"/>
              </a:ext>
            </a:extLst>
          </p:cNvPr>
          <p:cNvSpPr>
            <a:spLocks noGrp="1"/>
          </p:cNvSpPr>
          <p:nvPr>
            <p:ph sz="half" idx="1"/>
          </p:nvPr>
        </p:nvSpPr>
        <p:spPr/>
        <p:txBody>
          <a:bodyPr/>
          <a:lstStyle/>
          <a:p>
            <a:pPr algn="just"/>
            <a:r>
              <a:rPr lang="en-US" b="1" dirty="0">
                <a:latin typeface="Verdana" panose="020B0604030504040204" pitchFamily="34" charset="0"/>
                <a:ea typeface="Verdana" panose="020B0604030504040204" pitchFamily="34" charset="0"/>
              </a:rPr>
              <a:t>Static website </a:t>
            </a:r>
            <a:r>
              <a:rPr lang="en-US" dirty="0">
                <a:latin typeface="Verdana" panose="020B0604030504040204" pitchFamily="34" charset="0"/>
                <a:ea typeface="Verdana" panose="020B0604030504040204" pitchFamily="34" charset="0"/>
              </a:rPr>
              <a:t>– A static website has fixed content, unlike dynamic websites. Static websites are the most basic type of website and are the easiest to create. All that is required is creating a few HTML pages and publishing them to a web server.</a:t>
            </a:r>
          </a:p>
          <a:p>
            <a:pPr algn="just"/>
            <a:endParaRPr lang="en-US" dirty="0">
              <a:latin typeface="Verdana" panose="020B0604030504040204" pitchFamily="34" charset="0"/>
              <a:ea typeface="Verdana" panose="020B0604030504040204" pitchFamily="34" charset="0"/>
            </a:endParaRPr>
          </a:p>
          <a:p>
            <a:pPr algn="just"/>
            <a:r>
              <a:rPr lang="en-US" b="1" dirty="0">
                <a:latin typeface="Verdana" panose="020B0604030504040204" pitchFamily="34" charset="0"/>
                <a:ea typeface="Verdana" panose="020B0604030504040204" pitchFamily="34" charset="0"/>
              </a:rPr>
              <a:t>Web hosting </a:t>
            </a:r>
            <a:r>
              <a:rPr lang="en-US" dirty="0">
                <a:latin typeface="Verdana" panose="020B0604030504040204" pitchFamily="34" charset="0"/>
                <a:ea typeface="Verdana" panose="020B0604030504040204" pitchFamily="34" charset="0"/>
              </a:rPr>
              <a:t>– Provides the technologies/services needed for the website to be viewed on the internet.</a:t>
            </a:r>
          </a:p>
          <a:p>
            <a:pPr algn="just"/>
            <a:endParaRPr lang="en-US" dirty="0">
              <a:latin typeface="Verdana" panose="020B0604030504040204" pitchFamily="34" charset="0"/>
              <a:ea typeface="Verdana" panose="020B0604030504040204" pitchFamily="34" charset="0"/>
            </a:endParaRPr>
          </a:p>
          <a:p>
            <a:pPr algn="just"/>
            <a:r>
              <a:rPr lang="en-US" b="1" dirty="0">
                <a:latin typeface="Verdana" panose="020B0604030504040204" pitchFamily="34" charset="0"/>
                <a:ea typeface="Verdana" panose="020B0604030504040204" pitchFamily="34" charset="0"/>
              </a:rPr>
              <a:t>AWS Regions </a:t>
            </a:r>
            <a:r>
              <a:rPr lang="en-US" dirty="0">
                <a:latin typeface="Verdana" panose="020B0604030504040204" pitchFamily="34" charset="0"/>
                <a:ea typeface="Verdana" panose="020B0604030504040204" pitchFamily="34" charset="0"/>
              </a:rPr>
              <a:t>– Separate geographic areas that AWS uses to house its infrastructure. These are distributed around the world so that customers can choose a Region closest to them to host their cloud infrastructure there.</a:t>
            </a:r>
            <a:endParaRPr lang="en-IN" dirty="0">
              <a:latin typeface="Verdana" panose="020B0604030504040204" pitchFamily="34" charset="0"/>
              <a:ea typeface="Verdana" panose="020B0604030504040204" pitchFamily="34" charset="0"/>
            </a:endParaRPr>
          </a:p>
        </p:txBody>
      </p:sp>
      <p:sp>
        <p:nvSpPr>
          <p:cNvPr id="4" name="Footer Placeholder 3">
            <a:extLst>
              <a:ext uri="{FF2B5EF4-FFF2-40B4-BE49-F238E27FC236}">
                <a16:creationId xmlns:a16="http://schemas.microsoft.com/office/drawing/2014/main" id="{B462C483-C1DE-0CC1-2F9B-E1338822CC2E}"/>
              </a:ext>
            </a:extLst>
          </p:cNvPr>
          <p:cNvSpPr>
            <a:spLocks noGrp="1"/>
          </p:cNvSpPr>
          <p:nvPr>
            <p:ph type="ftr" sz="quarter" idx="11"/>
          </p:nvPr>
        </p:nvSpPr>
        <p:spPr/>
        <p:txBody>
          <a:bodyPr/>
          <a:lstStyle/>
          <a:p>
            <a:r>
              <a:rPr lang="en-US" dirty="0"/>
              <a:t>Basic Web Application</a:t>
            </a:r>
          </a:p>
        </p:txBody>
      </p:sp>
      <p:sp>
        <p:nvSpPr>
          <p:cNvPr id="5" name="Slide Number Placeholder 4">
            <a:extLst>
              <a:ext uri="{FF2B5EF4-FFF2-40B4-BE49-F238E27FC236}">
                <a16:creationId xmlns:a16="http://schemas.microsoft.com/office/drawing/2014/main" id="{281BC026-5AB1-5C41-CCB9-91EFA736FEE0}"/>
              </a:ext>
            </a:extLst>
          </p:cNvPr>
          <p:cNvSpPr>
            <a:spLocks noGrp="1"/>
          </p:cNvSpPr>
          <p:nvPr>
            <p:ph type="sldNum" sz="quarter" idx="12"/>
          </p:nvPr>
        </p:nvSpPr>
        <p:spPr/>
        <p:txBody>
          <a:bodyPr/>
          <a:lstStyle/>
          <a:p>
            <a:fld id="{48F63A3B-78C7-47BE-AE5E-E10140E04643}" type="slidenum">
              <a:rPr lang="en-US" smtClean="0"/>
              <a:t>9</a:t>
            </a:fld>
            <a:endParaRPr lang="en-US" dirty="0"/>
          </a:p>
        </p:txBody>
      </p:sp>
    </p:spTree>
    <p:extLst>
      <p:ext uri="{BB962C8B-B14F-4D97-AF65-F5344CB8AC3E}">
        <p14:creationId xmlns:p14="http://schemas.microsoft.com/office/powerpoint/2010/main" val="4204918376"/>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{BCD86C43-7BE4-48ED-AA03-156581BED8D5}tf78438558_win32</Template>
  <TotalTime>339</TotalTime>
  <Words>2221</Words>
  <Application>Microsoft Office PowerPoint</Application>
  <PresentationFormat>Widescreen</PresentationFormat>
  <Paragraphs>250</Paragraphs>
  <Slides>59</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59</vt:i4>
      </vt:variant>
    </vt:vector>
  </HeadingPairs>
  <TitlesOfParts>
    <vt:vector size="68" baseType="lpstr">
      <vt:lpstr>AmazonEmber</vt:lpstr>
      <vt:lpstr>AmazonEmberBold</vt:lpstr>
      <vt:lpstr>Arial</vt:lpstr>
      <vt:lpstr>Arial</vt:lpstr>
      <vt:lpstr>Arial Black</vt:lpstr>
      <vt:lpstr>Calibri</vt:lpstr>
      <vt:lpstr>Sabon Next LT</vt:lpstr>
      <vt:lpstr>Verdana</vt:lpstr>
      <vt:lpstr>Office Theme</vt:lpstr>
      <vt:lpstr>Basic Web Application  </vt:lpstr>
      <vt:lpstr>AGENDA</vt:lpstr>
      <vt:lpstr>Introduction</vt:lpstr>
      <vt:lpstr>PowerPoint Presentation</vt:lpstr>
      <vt:lpstr>Services used</vt:lpstr>
      <vt:lpstr>Objectives </vt:lpstr>
      <vt:lpstr>PowerPoint Presentation</vt:lpstr>
      <vt:lpstr>Create Web App</vt:lpstr>
      <vt:lpstr>Key takeaways </vt:lpstr>
      <vt:lpstr>PowerPoint Presentation</vt:lpstr>
      <vt:lpstr>PowerPoint Presentation</vt:lpstr>
      <vt:lpstr>PowerPoint Presentation</vt:lpstr>
      <vt:lpstr>PowerPoint Presentation</vt:lpstr>
      <vt:lpstr>Where we are now?</vt:lpstr>
      <vt:lpstr>Build a Serverless Function</vt:lpstr>
      <vt:lpstr>Key Takeaways </vt:lpstr>
      <vt:lpstr>PowerPoint Presentation</vt:lpstr>
      <vt:lpstr>PowerPoint Presentation</vt:lpstr>
      <vt:lpstr>PowerPoint Presentation</vt:lpstr>
      <vt:lpstr>PowerPoint Presentation</vt:lpstr>
      <vt:lpstr>PowerPoint Presentation</vt:lpstr>
      <vt:lpstr>Where we are now?</vt:lpstr>
      <vt:lpstr>Link a Serverless Function to a Web App</vt:lpstr>
      <vt:lpstr>PowerPoint Presentation</vt:lpstr>
      <vt:lpstr>Key Takeaways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Where we are now?</vt:lpstr>
      <vt:lpstr>Create a Data Table</vt:lpstr>
      <vt:lpstr>PowerPoint Presentation</vt:lpstr>
      <vt:lpstr>PowerPoint Presentation</vt:lpstr>
      <vt:lpstr>Key Takeaways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Where we are now?</vt:lpstr>
      <vt:lpstr>Add Interactivity to Your Web App</vt:lpstr>
      <vt:lpstr>Key takeaways</vt:lpstr>
      <vt:lpstr>PowerPoint Presentation</vt:lpstr>
      <vt:lpstr>PowerPoint Presentation</vt:lpstr>
      <vt:lpstr>PowerPoint Presentation</vt:lpstr>
      <vt:lpstr>What we have done?</vt:lpstr>
      <vt:lpstr>Application architecture</vt:lpstr>
      <vt:lpstr>PowerPoint Presentation</vt:lpstr>
      <vt:lpstr>Well Architecture Framework </vt:lpstr>
      <vt:lpstr>PowerPoint Presentation</vt:lpstr>
      <vt:lpstr>PowerPoint Presentation</vt:lpstr>
      <vt:lpstr>SUMMARY </vt:lpstr>
      <vt:lpstr>THANK YOU</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Web Application  </dc:title>
  <dc:subject/>
  <dc:creator>C. Somesh Rao</dc:creator>
  <cp:lastModifiedBy>C. Somesh Rao</cp:lastModifiedBy>
  <cp:revision>4</cp:revision>
  <dcterms:created xsi:type="dcterms:W3CDTF">2022-12-02T09:33:34Z</dcterms:created>
  <dcterms:modified xsi:type="dcterms:W3CDTF">2022-12-02T15:13:25Z</dcterms:modified>
</cp:coreProperties>
</file>